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46"/>
  </p:notesMasterIdLst>
  <p:sldIdLst>
    <p:sldId id="256" r:id="rId2"/>
    <p:sldId id="257" r:id="rId3"/>
    <p:sldId id="258" r:id="rId4"/>
    <p:sldId id="259" r:id="rId5"/>
    <p:sldId id="261" r:id="rId6"/>
    <p:sldId id="297" r:id="rId7"/>
    <p:sldId id="298" r:id="rId8"/>
    <p:sldId id="299" r:id="rId9"/>
    <p:sldId id="300" r:id="rId10"/>
    <p:sldId id="301" r:id="rId11"/>
    <p:sldId id="302" r:id="rId12"/>
    <p:sldId id="303" r:id="rId13"/>
    <p:sldId id="304" r:id="rId14"/>
    <p:sldId id="305" r:id="rId15"/>
    <p:sldId id="296" r:id="rId16"/>
    <p:sldId id="268" r:id="rId17"/>
    <p:sldId id="269" r:id="rId18"/>
    <p:sldId id="270" r:id="rId19"/>
    <p:sldId id="271" r:id="rId20"/>
    <p:sldId id="272" r:id="rId21"/>
    <p:sldId id="273" r:id="rId22"/>
    <p:sldId id="274" r:id="rId23"/>
    <p:sldId id="275" r:id="rId24"/>
    <p:sldId id="266" r:id="rId25"/>
    <p:sldId id="267" r:id="rId26"/>
    <p:sldId id="276" r:id="rId27"/>
    <p:sldId id="277" r:id="rId28"/>
    <p:sldId id="278" r:id="rId29"/>
    <p:sldId id="279" r:id="rId30"/>
    <p:sldId id="280" r:id="rId31"/>
    <p:sldId id="281" r:id="rId32"/>
    <p:sldId id="282"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656E49-C442-4766-B106-DFE6A82DCA2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5CBE093A-00EE-4003-9E46-12040F971C45}">
      <dgm:prSet/>
      <dgm:spPr/>
      <dgm:t>
        <a:bodyPr/>
        <a:lstStyle/>
        <a:p>
          <a:endParaRPr lang="en-US" dirty="0"/>
        </a:p>
      </dgm:t>
    </dgm:pt>
    <dgm:pt modelId="{520693B2-0863-4033-9A13-AA7A825AA66E}" type="parTrans" cxnId="{FB993F95-2EE5-4A74-9295-1E3A62EDE264}">
      <dgm:prSet/>
      <dgm:spPr/>
      <dgm:t>
        <a:bodyPr/>
        <a:lstStyle/>
        <a:p>
          <a:endParaRPr lang="en-US"/>
        </a:p>
      </dgm:t>
    </dgm:pt>
    <dgm:pt modelId="{7495AF3F-D467-4511-85BE-E26B8EFE7979}" type="sibTrans" cxnId="{FB993F95-2EE5-4A74-9295-1E3A62EDE264}">
      <dgm:prSet/>
      <dgm:spPr/>
      <dgm:t>
        <a:bodyPr/>
        <a:lstStyle/>
        <a:p>
          <a:endParaRPr lang="en-US"/>
        </a:p>
      </dgm:t>
    </dgm:pt>
    <dgm:pt modelId="{026CC935-86FC-465F-ACD8-50FE76B8A115}">
      <dgm:prSet/>
      <dgm:spPr/>
      <dgm:t>
        <a:bodyPr/>
        <a:lstStyle/>
        <a:p>
          <a:endParaRPr lang="en-US" dirty="0"/>
        </a:p>
      </dgm:t>
    </dgm:pt>
    <dgm:pt modelId="{9B9F66FD-2C1D-4668-8951-98A07FE32AB2}" type="parTrans" cxnId="{84F4A857-B4F0-48F2-9D86-5FDF153B6CB8}">
      <dgm:prSet/>
      <dgm:spPr/>
      <dgm:t>
        <a:bodyPr/>
        <a:lstStyle/>
        <a:p>
          <a:endParaRPr lang="en-US"/>
        </a:p>
      </dgm:t>
    </dgm:pt>
    <dgm:pt modelId="{AED4B3AD-1A4E-48CF-8CAF-9458AB703CAF}" type="sibTrans" cxnId="{84F4A857-B4F0-48F2-9D86-5FDF153B6CB8}">
      <dgm:prSet/>
      <dgm:spPr/>
      <dgm:t>
        <a:bodyPr/>
        <a:lstStyle/>
        <a:p>
          <a:endParaRPr lang="en-US"/>
        </a:p>
      </dgm:t>
    </dgm:pt>
    <dgm:pt modelId="{36B0C4AB-C92E-4F0F-AF24-9571990B4BE4}">
      <dgm:prSet/>
      <dgm:spPr/>
      <dgm:t>
        <a:bodyPr/>
        <a:lstStyle/>
        <a:p>
          <a:endParaRPr lang="en-US" dirty="0"/>
        </a:p>
      </dgm:t>
    </dgm:pt>
    <dgm:pt modelId="{BF6E7053-F124-4A33-BABC-0B7E98D079BD}" type="parTrans" cxnId="{83510C5E-2DAA-408C-9361-7E75BA68967E}">
      <dgm:prSet/>
      <dgm:spPr/>
      <dgm:t>
        <a:bodyPr/>
        <a:lstStyle/>
        <a:p>
          <a:endParaRPr lang="en-US"/>
        </a:p>
      </dgm:t>
    </dgm:pt>
    <dgm:pt modelId="{D4ED30F7-9ADF-46C8-B5D3-B32F8B9E08A9}" type="sibTrans" cxnId="{83510C5E-2DAA-408C-9361-7E75BA68967E}">
      <dgm:prSet/>
      <dgm:spPr/>
      <dgm:t>
        <a:bodyPr/>
        <a:lstStyle/>
        <a:p>
          <a:endParaRPr lang="en-US"/>
        </a:p>
      </dgm:t>
    </dgm:pt>
    <dgm:pt modelId="{3789A911-6CCA-4D27-BA77-ECB8B7E7BAC5}" type="pres">
      <dgm:prSet presAssocID="{8F656E49-C442-4766-B106-DFE6A82DCA25}" presName="vert0" presStyleCnt="0">
        <dgm:presLayoutVars>
          <dgm:dir/>
          <dgm:animOne val="branch"/>
          <dgm:animLvl val="lvl"/>
        </dgm:presLayoutVars>
      </dgm:prSet>
      <dgm:spPr/>
    </dgm:pt>
    <dgm:pt modelId="{86C02243-267D-4E7C-AD89-51636576DFE9}" type="pres">
      <dgm:prSet presAssocID="{5CBE093A-00EE-4003-9E46-12040F971C45}" presName="thickLine" presStyleLbl="alignNode1" presStyleIdx="0" presStyleCnt="3"/>
      <dgm:spPr/>
    </dgm:pt>
    <dgm:pt modelId="{5D1DEF14-03DB-4B6E-AF1A-56F724AF42BE}" type="pres">
      <dgm:prSet presAssocID="{5CBE093A-00EE-4003-9E46-12040F971C45}" presName="horz1" presStyleCnt="0"/>
      <dgm:spPr/>
    </dgm:pt>
    <dgm:pt modelId="{C61BAAB8-3A8C-496A-AD9B-8B0169736959}" type="pres">
      <dgm:prSet presAssocID="{5CBE093A-00EE-4003-9E46-12040F971C45}" presName="tx1" presStyleLbl="revTx" presStyleIdx="0" presStyleCnt="3"/>
      <dgm:spPr/>
    </dgm:pt>
    <dgm:pt modelId="{50DDDD6E-EE71-4F4D-9C29-9D7EA8E93F7B}" type="pres">
      <dgm:prSet presAssocID="{5CBE093A-00EE-4003-9E46-12040F971C45}" presName="vert1" presStyleCnt="0"/>
      <dgm:spPr/>
    </dgm:pt>
    <dgm:pt modelId="{CFB00F07-5A0E-4187-BE23-66300AC87410}" type="pres">
      <dgm:prSet presAssocID="{026CC935-86FC-465F-ACD8-50FE76B8A115}" presName="thickLine" presStyleLbl="alignNode1" presStyleIdx="1" presStyleCnt="3"/>
      <dgm:spPr/>
    </dgm:pt>
    <dgm:pt modelId="{F5566177-0657-4A24-B6C7-226F882A5A6B}" type="pres">
      <dgm:prSet presAssocID="{026CC935-86FC-465F-ACD8-50FE76B8A115}" presName="horz1" presStyleCnt="0"/>
      <dgm:spPr/>
    </dgm:pt>
    <dgm:pt modelId="{3BFF57AD-37D9-44D0-8D5E-A219D7826EA9}" type="pres">
      <dgm:prSet presAssocID="{026CC935-86FC-465F-ACD8-50FE76B8A115}" presName="tx1" presStyleLbl="revTx" presStyleIdx="1" presStyleCnt="3" custScaleY="54291" custLinFactNeighborY="-2758"/>
      <dgm:spPr/>
    </dgm:pt>
    <dgm:pt modelId="{26BB2C08-D386-4254-A95E-8053D7880356}" type="pres">
      <dgm:prSet presAssocID="{026CC935-86FC-465F-ACD8-50FE76B8A115}" presName="vert1" presStyleCnt="0"/>
      <dgm:spPr/>
    </dgm:pt>
    <dgm:pt modelId="{27ACEA68-D3BC-466F-BC92-68B38A4C4EBF}" type="pres">
      <dgm:prSet presAssocID="{36B0C4AB-C92E-4F0F-AF24-9571990B4BE4}" presName="thickLine" presStyleLbl="alignNode1" presStyleIdx="2" presStyleCnt="3"/>
      <dgm:spPr/>
    </dgm:pt>
    <dgm:pt modelId="{5B95D1A7-F01A-4DB5-ADDB-04556220F465}" type="pres">
      <dgm:prSet presAssocID="{36B0C4AB-C92E-4F0F-AF24-9571990B4BE4}" presName="horz1" presStyleCnt="0"/>
      <dgm:spPr/>
    </dgm:pt>
    <dgm:pt modelId="{4CDCDB8C-F947-4457-8ED2-213F475666F3}" type="pres">
      <dgm:prSet presAssocID="{36B0C4AB-C92E-4F0F-AF24-9571990B4BE4}" presName="tx1" presStyleLbl="revTx" presStyleIdx="2" presStyleCnt="3"/>
      <dgm:spPr/>
    </dgm:pt>
    <dgm:pt modelId="{77BD6756-F8B0-480C-B3E6-E3E7A5F07D37}" type="pres">
      <dgm:prSet presAssocID="{36B0C4AB-C92E-4F0F-AF24-9571990B4BE4}" presName="vert1" presStyleCnt="0"/>
      <dgm:spPr/>
    </dgm:pt>
  </dgm:ptLst>
  <dgm:cxnLst>
    <dgm:cxn modelId="{83510C5E-2DAA-408C-9361-7E75BA68967E}" srcId="{8F656E49-C442-4766-B106-DFE6A82DCA25}" destId="{36B0C4AB-C92E-4F0F-AF24-9571990B4BE4}" srcOrd="2" destOrd="0" parTransId="{BF6E7053-F124-4A33-BABC-0B7E98D079BD}" sibTransId="{D4ED30F7-9ADF-46C8-B5D3-B32F8B9E08A9}"/>
    <dgm:cxn modelId="{40725B62-52DF-448B-9C2A-34F00F6843F8}" type="presOf" srcId="{36B0C4AB-C92E-4F0F-AF24-9571990B4BE4}" destId="{4CDCDB8C-F947-4457-8ED2-213F475666F3}" srcOrd="0" destOrd="0" presId="urn:microsoft.com/office/officeart/2008/layout/LinedList"/>
    <dgm:cxn modelId="{55DC9A52-0E47-4223-8332-FB59463067F8}" type="presOf" srcId="{8F656E49-C442-4766-B106-DFE6A82DCA25}" destId="{3789A911-6CCA-4D27-BA77-ECB8B7E7BAC5}" srcOrd="0" destOrd="0" presId="urn:microsoft.com/office/officeart/2008/layout/LinedList"/>
    <dgm:cxn modelId="{84F4A857-B4F0-48F2-9D86-5FDF153B6CB8}" srcId="{8F656E49-C442-4766-B106-DFE6A82DCA25}" destId="{026CC935-86FC-465F-ACD8-50FE76B8A115}" srcOrd="1" destOrd="0" parTransId="{9B9F66FD-2C1D-4668-8951-98A07FE32AB2}" sibTransId="{AED4B3AD-1A4E-48CF-8CAF-9458AB703CAF}"/>
    <dgm:cxn modelId="{FB993F95-2EE5-4A74-9295-1E3A62EDE264}" srcId="{8F656E49-C442-4766-B106-DFE6A82DCA25}" destId="{5CBE093A-00EE-4003-9E46-12040F971C45}" srcOrd="0" destOrd="0" parTransId="{520693B2-0863-4033-9A13-AA7A825AA66E}" sibTransId="{7495AF3F-D467-4511-85BE-E26B8EFE7979}"/>
    <dgm:cxn modelId="{220845B7-6C24-44F5-A5CA-84C2719BE1EA}" type="presOf" srcId="{026CC935-86FC-465F-ACD8-50FE76B8A115}" destId="{3BFF57AD-37D9-44D0-8D5E-A219D7826EA9}" srcOrd="0" destOrd="0" presId="urn:microsoft.com/office/officeart/2008/layout/LinedList"/>
    <dgm:cxn modelId="{6D4088E9-3A57-4041-B681-6AE138D9518A}" type="presOf" srcId="{5CBE093A-00EE-4003-9E46-12040F971C45}" destId="{C61BAAB8-3A8C-496A-AD9B-8B0169736959}" srcOrd="0" destOrd="0" presId="urn:microsoft.com/office/officeart/2008/layout/LinedList"/>
    <dgm:cxn modelId="{B23E7227-657C-43B9-8854-8CAA5AF65FEE}" type="presParOf" srcId="{3789A911-6CCA-4D27-BA77-ECB8B7E7BAC5}" destId="{86C02243-267D-4E7C-AD89-51636576DFE9}" srcOrd="0" destOrd="0" presId="urn:microsoft.com/office/officeart/2008/layout/LinedList"/>
    <dgm:cxn modelId="{FDA939C7-04D1-4DC4-944E-22D4B5DF0C4E}" type="presParOf" srcId="{3789A911-6CCA-4D27-BA77-ECB8B7E7BAC5}" destId="{5D1DEF14-03DB-4B6E-AF1A-56F724AF42BE}" srcOrd="1" destOrd="0" presId="urn:microsoft.com/office/officeart/2008/layout/LinedList"/>
    <dgm:cxn modelId="{0F79026C-4CED-426B-9B49-84AF5318B7B4}" type="presParOf" srcId="{5D1DEF14-03DB-4B6E-AF1A-56F724AF42BE}" destId="{C61BAAB8-3A8C-496A-AD9B-8B0169736959}" srcOrd="0" destOrd="0" presId="urn:microsoft.com/office/officeart/2008/layout/LinedList"/>
    <dgm:cxn modelId="{ACEBA4E7-AE97-4AC0-9FCE-C2E01D57995A}" type="presParOf" srcId="{5D1DEF14-03DB-4B6E-AF1A-56F724AF42BE}" destId="{50DDDD6E-EE71-4F4D-9C29-9D7EA8E93F7B}" srcOrd="1" destOrd="0" presId="urn:microsoft.com/office/officeart/2008/layout/LinedList"/>
    <dgm:cxn modelId="{93FA538A-D8ED-47C8-85C3-31E8C0F2F8F5}" type="presParOf" srcId="{3789A911-6CCA-4D27-BA77-ECB8B7E7BAC5}" destId="{CFB00F07-5A0E-4187-BE23-66300AC87410}" srcOrd="2" destOrd="0" presId="urn:microsoft.com/office/officeart/2008/layout/LinedList"/>
    <dgm:cxn modelId="{0630436E-3EB4-429E-8F79-0EB393AE18C1}" type="presParOf" srcId="{3789A911-6CCA-4D27-BA77-ECB8B7E7BAC5}" destId="{F5566177-0657-4A24-B6C7-226F882A5A6B}" srcOrd="3" destOrd="0" presId="urn:microsoft.com/office/officeart/2008/layout/LinedList"/>
    <dgm:cxn modelId="{43F88DA3-DCA8-41E8-AFD3-45A9CC612338}" type="presParOf" srcId="{F5566177-0657-4A24-B6C7-226F882A5A6B}" destId="{3BFF57AD-37D9-44D0-8D5E-A219D7826EA9}" srcOrd="0" destOrd="0" presId="urn:microsoft.com/office/officeart/2008/layout/LinedList"/>
    <dgm:cxn modelId="{3D63C197-D54A-4C08-855C-A782980E7315}" type="presParOf" srcId="{F5566177-0657-4A24-B6C7-226F882A5A6B}" destId="{26BB2C08-D386-4254-A95E-8053D7880356}" srcOrd="1" destOrd="0" presId="urn:microsoft.com/office/officeart/2008/layout/LinedList"/>
    <dgm:cxn modelId="{BE4CCD85-6614-4DA6-951D-245D47442927}" type="presParOf" srcId="{3789A911-6CCA-4D27-BA77-ECB8B7E7BAC5}" destId="{27ACEA68-D3BC-466F-BC92-68B38A4C4EBF}" srcOrd="4" destOrd="0" presId="urn:microsoft.com/office/officeart/2008/layout/LinedList"/>
    <dgm:cxn modelId="{C54C7203-D4DE-4946-B05C-96A7EB170758}" type="presParOf" srcId="{3789A911-6CCA-4D27-BA77-ECB8B7E7BAC5}" destId="{5B95D1A7-F01A-4DB5-ADDB-04556220F465}" srcOrd="5" destOrd="0" presId="urn:microsoft.com/office/officeart/2008/layout/LinedList"/>
    <dgm:cxn modelId="{81C4411A-D9FC-41D2-9067-076ADF35D07E}" type="presParOf" srcId="{5B95D1A7-F01A-4DB5-ADDB-04556220F465}" destId="{4CDCDB8C-F947-4457-8ED2-213F475666F3}" srcOrd="0" destOrd="0" presId="urn:microsoft.com/office/officeart/2008/layout/LinedList"/>
    <dgm:cxn modelId="{D5341781-72E8-4890-9078-97A85D8AADCF}" type="presParOf" srcId="{5B95D1A7-F01A-4DB5-ADDB-04556220F465}" destId="{77BD6756-F8B0-480C-B3E6-E3E7A5F07D3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856B9E-3E74-4317-B459-1320AB5CC65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A2CB1F5-80A0-4D58-98B1-B22D22CABD95}">
      <dgm:prSet/>
      <dgm:spPr/>
      <dgm:t>
        <a:bodyPr/>
        <a:lstStyle/>
        <a:p>
          <a:r>
            <a:rPr lang="en-US" dirty="0"/>
            <a:t>Waiting line analysis involves studying the behavior of queues or waiting lines to improve service efficiency and customer satisfaction.</a:t>
          </a:r>
        </a:p>
      </dgm:t>
    </dgm:pt>
    <dgm:pt modelId="{01051F44-0B0F-412E-A245-886C3DDA85F7}" type="parTrans" cxnId="{2DA780C2-73AA-45D1-B733-E341D9E312F4}">
      <dgm:prSet/>
      <dgm:spPr/>
      <dgm:t>
        <a:bodyPr/>
        <a:lstStyle/>
        <a:p>
          <a:endParaRPr lang="en-US"/>
        </a:p>
      </dgm:t>
    </dgm:pt>
    <dgm:pt modelId="{D881AD56-E619-4A0F-A31D-AF0CEC78D909}" type="sibTrans" cxnId="{2DA780C2-73AA-45D1-B733-E341D9E312F4}">
      <dgm:prSet/>
      <dgm:spPr/>
      <dgm:t>
        <a:bodyPr/>
        <a:lstStyle/>
        <a:p>
          <a:endParaRPr lang="en-US"/>
        </a:p>
      </dgm:t>
    </dgm:pt>
    <dgm:pt modelId="{A7AC3F5C-CFB6-482A-8637-7E6952B34515}">
      <dgm:prSet/>
      <dgm:spPr/>
      <dgm:t>
        <a:bodyPr/>
        <a:lstStyle/>
        <a:p>
          <a:pPr>
            <a:buNone/>
          </a:pPr>
          <a:r>
            <a:rPr lang="en-US" dirty="0"/>
            <a:t>Key components of Waiting line:</a:t>
          </a:r>
        </a:p>
      </dgm:t>
    </dgm:pt>
    <dgm:pt modelId="{DED5E80B-F971-4403-A08E-297A31DA3D0D}" type="parTrans" cxnId="{03664BB3-1783-4D96-8EC1-4FE213FBAEF0}">
      <dgm:prSet/>
      <dgm:spPr/>
      <dgm:t>
        <a:bodyPr/>
        <a:lstStyle/>
        <a:p>
          <a:endParaRPr lang="en-US"/>
        </a:p>
      </dgm:t>
    </dgm:pt>
    <dgm:pt modelId="{B538980D-6BF9-4531-AAB9-4A87A35BB813}" type="sibTrans" cxnId="{03664BB3-1783-4D96-8EC1-4FE213FBAEF0}">
      <dgm:prSet/>
      <dgm:spPr/>
      <dgm:t>
        <a:bodyPr/>
        <a:lstStyle/>
        <a:p>
          <a:endParaRPr lang="en-US"/>
        </a:p>
      </dgm:t>
    </dgm:pt>
    <dgm:pt modelId="{F3AE6F33-DC8C-44FB-B83A-D48E7EF11F67}">
      <dgm:prSet/>
      <dgm:spPr/>
      <dgm:t>
        <a:bodyPr/>
        <a:lstStyle/>
        <a:p>
          <a:r>
            <a:rPr lang="en-US" dirty="0"/>
            <a:t>Arrival process: Describes how customers arrive at the service facility</a:t>
          </a:r>
        </a:p>
      </dgm:t>
    </dgm:pt>
    <dgm:pt modelId="{BD064138-0DFE-439B-8439-A279ED54FB94}" type="parTrans" cxnId="{322C5C1D-6AAB-491C-8725-FBA9E4065BE2}">
      <dgm:prSet/>
      <dgm:spPr/>
      <dgm:t>
        <a:bodyPr/>
        <a:lstStyle/>
        <a:p>
          <a:endParaRPr lang="en-US"/>
        </a:p>
      </dgm:t>
    </dgm:pt>
    <dgm:pt modelId="{6474082B-2D24-49DE-9891-8B51228B8C6D}" type="sibTrans" cxnId="{322C5C1D-6AAB-491C-8725-FBA9E4065BE2}">
      <dgm:prSet/>
      <dgm:spPr/>
      <dgm:t>
        <a:bodyPr/>
        <a:lstStyle/>
        <a:p>
          <a:endParaRPr lang="en-US"/>
        </a:p>
      </dgm:t>
    </dgm:pt>
    <dgm:pt modelId="{8654B747-8272-4155-9C9B-80B08D8168D7}">
      <dgm:prSet/>
      <dgm:spPr/>
      <dgm:t>
        <a:bodyPr/>
        <a:lstStyle/>
        <a:p>
          <a:r>
            <a:rPr lang="en-US"/>
            <a:t>Service process: Describes how customers are served</a:t>
          </a:r>
        </a:p>
      </dgm:t>
    </dgm:pt>
    <dgm:pt modelId="{01EDFD7A-ECAB-448C-B1D7-8C5C3E26E8CB}" type="parTrans" cxnId="{28A246E4-43D9-4AD6-9FD4-1468610CE748}">
      <dgm:prSet/>
      <dgm:spPr/>
      <dgm:t>
        <a:bodyPr/>
        <a:lstStyle/>
        <a:p>
          <a:endParaRPr lang="en-US"/>
        </a:p>
      </dgm:t>
    </dgm:pt>
    <dgm:pt modelId="{6A5A1416-F412-4140-9FFD-C509268B28F9}" type="sibTrans" cxnId="{28A246E4-43D9-4AD6-9FD4-1468610CE748}">
      <dgm:prSet/>
      <dgm:spPr/>
      <dgm:t>
        <a:bodyPr/>
        <a:lstStyle/>
        <a:p>
          <a:endParaRPr lang="en-US"/>
        </a:p>
      </dgm:t>
    </dgm:pt>
    <dgm:pt modelId="{76FF9896-2BDF-473B-912A-6BAA7FEC013F}">
      <dgm:prSet/>
      <dgm:spPr/>
      <dgm:t>
        <a:bodyPr/>
        <a:lstStyle/>
        <a:p>
          <a:r>
            <a:rPr lang="en-US" dirty="0"/>
            <a:t>Service channels: The number of servers available to provide service</a:t>
          </a:r>
        </a:p>
      </dgm:t>
    </dgm:pt>
    <dgm:pt modelId="{123CEEDB-DD02-47EC-8852-1603BAC0FB59}" type="parTrans" cxnId="{CC609E86-6232-4E8B-BF87-4D9E66E44120}">
      <dgm:prSet/>
      <dgm:spPr/>
      <dgm:t>
        <a:bodyPr/>
        <a:lstStyle/>
        <a:p>
          <a:endParaRPr lang="en-US"/>
        </a:p>
      </dgm:t>
    </dgm:pt>
    <dgm:pt modelId="{BF502F65-3791-42FD-A74A-7B711B2250AF}" type="sibTrans" cxnId="{CC609E86-6232-4E8B-BF87-4D9E66E44120}">
      <dgm:prSet/>
      <dgm:spPr/>
      <dgm:t>
        <a:bodyPr/>
        <a:lstStyle/>
        <a:p>
          <a:endParaRPr lang="en-US"/>
        </a:p>
      </dgm:t>
    </dgm:pt>
    <dgm:pt modelId="{981F41AF-1530-4BD0-A088-8C0040F294FB}">
      <dgm:prSet/>
      <dgm:spPr/>
      <dgm:t>
        <a:bodyPr/>
        <a:lstStyle/>
        <a:p>
          <a:pPr>
            <a:buNone/>
          </a:pPr>
          <a:r>
            <a:rPr lang="en-US" dirty="0"/>
            <a:t>Types of Waiting line models:</a:t>
          </a:r>
        </a:p>
      </dgm:t>
    </dgm:pt>
    <dgm:pt modelId="{D1E30DEF-DF23-4F4E-ABF7-DC2183896DFC}" type="parTrans" cxnId="{F0065399-4A48-42D8-AE29-0FD13514DB65}">
      <dgm:prSet/>
      <dgm:spPr/>
      <dgm:t>
        <a:bodyPr/>
        <a:lstStyle/>
        <a:p>
          <a:endParaRPr lang="en-US"/>
        </a:p>
      </dgm:t>
    </dgm:pt>
    <dgm:pt modelId="{BD5C77C2-25E7-4A7A-8439-2F4859F6A58D}" type="sibTrans" cxnId="{F0065399-4A48-42D8-AE29-0FD13514DB65}">
      <dgm:prSet/>
      <dgm:spPr/>
      <dgm:t>
        <a:bodyPr/>
        <a:lstStyle/>
        <a:p>
          <a:endParaRPr lang="en-US"/>
        </a:p>
      </dgm:t>
    </dgm:pt>
    <dgm:pt modelId="{814DACB3-7F2F-470F-9C8E-2E273DC8F598}">
      <dgm:prSet/>
      <dgm:spPr/>
      <dgm:t>
        <a:bodyPr/>
        <a:lstStyle/>
        <a:p>
          <a:r>
            <a:rPr lang="en-US"/>
            <a:t>Single server model</a:t>
          </a:r>
        </a:p>
      </dgm:t>
    </dgm:pt>
    <dgm:pt modelId="{2B238E62-3B84-49E8-9F96-173E1DCA7733}" type="parTrans" cxnId="{0C0C80F6-0C5D-42ED-9619-387D8F7452FD}">
      <dgm:prSet/>
      <dgm:spPr/>
      <dgm:t>
        <a:bodyPr/>
        <a:lstStyle/>
        <a:p>
          <a:endParaRPr lang="en-US"/>
        </a:p>
      </dgm:t>
    </dgm:pt>
    <dgm:pt modelId="{92655850-7AA5-4D20-85DB-84A108BDFA30}" type="sibTrans" cxnId="{0C0C80F6-0C5D-42ED-9619-387D8F7452FD}">
      <dgm:prSet/>
      <dgm:spPr/>
      <dgm:t>
        <a:bodyPr/>
        <a:lstStyle/>
        <a:p>
          <a:endParaRPr lang="en-US"/>
        </a:p>
      </dgm:t>
    </dgm:pt>
    <dgm:pt modelId="{6A23C248-6A46-419B-9BBE-6957CD60C16D}">
      <dgm:prSet/>
      <dgm:spPr/>
      <dgm:t>
        <a:bodyPr/>
        <a:lstStyle/>
        <a:p>
          <a:r>
            <a:rPr lang="en-US"/>
            <a:t>Multiple server model</a:t>
          </a:r>
        </a:p>
      </dgm:t>
    </dgm:pt>
    <dgm:pt modelId="{F77D12FE-544B-4FFE-AF6A-F0FB0DB18BCC}" type="parTrans" cxnId="{86B122D4-8776-46A9-A87C-431251F6D283}">
      <dgm:prSet/>
      <dgm:spPr/>
      <dgm:t>
        <a:bodyPr/>
        <a:lstStyle/>
        <a:p>
          <a:endParaRPr lang="en-US"/>
        </a:p>
      </dgm:t>
    </dgm:pt>
    <dgm:pt modelId="{909100FC-508D-4BD1-AFB7-5F4E953C9A02}" type="sibTrans" cxnId="{86B122D4-8776-46A9-A87C-431251F6D283}">
      <dgm:prSet/>
      <dgm:spPr/>
      <dgm:t>
        <a:bodyPr/>
        <a:lstStyle/>
        <a:p>
          <a:endParaRPr lang="en-US"/>
        </a:p>
      </dgm:t>
    </dgm:pt>
    <dgm:pt modelId="{7E078F50-5679-4FEC-8C34-8A47D0E5732B}" type="pres">
      <dgm:prSet presAssocID="{6B856B9E-3E74-4317-B459-1320AB5CC65D}" presName="linear" presStyleCnt="0">
        <dgm:presLayoutVars>
          <dgm:animLvl val="lvl"/>
          <dgm:resizeHandles val="exact"/>
        </dgm:presLayoutVars>
      </dgm:prSet>
      <dgm:spPr/>
    </dgm:pt>
    <dgm:pt modelId="{A53F1221-B485-4FCC-A0DA-8047BC9F41A0}" type="pres">
      <dgm:prSet presAssocID="{9A2CB1F5-80A0-4D58-98B1-B22D22CABD95}" presName="parentText" presStyleLbl="node1" presStyleIdx="0" presStyleCnt="1">
        <dgm:presLayoutVars>
          <dgm:chMax val="0"/>
          <dgm:bulletEnabled val="1"/>
        </dgm:presLayoutVars>
      </dgm:prSet>
      <dgm:spPr/>
    </dgm:pt>
    <dgm:pt modelId="{089AB53A-F826-4E92-B1C6-B9DC4D7D3880}" type="pres">
      <dgm:prSet presAssocID="{9A2CB1F5-80A0-4D58-98B1-B22D22CABD95}" presName="childText" presStyleLbl="revTx" presStyleIdx="0" presStyleCnt="1">
        <dgm:presLayoutVars>
          <dgm:bulletEnabled val="1"/>
        </dgm:presLayoutVars>
      </dgm:prSet>
      <dgm:spPr/>
    </dgm:pt>
  </dgm:ptLst>
  <dgm:cxnLst>
    <dgm:cxn modelId="{45E9350F-F4E3-4989-8F8A-43F80B6943C9}" type="presOf" srcId="{814DACB3-7F2F-470F-9C8E-2E273DC8F598}" destId="{089AB53A-F826-4E92-B1C6-B9DC4D7D3880}" srcOrd="0" destOrd="5" presId="urn:microsoft.com/office/officeart/2005/8/layout/vList2"/>
    <dgm:cxn modelId="{51AAF912-D7F4-4E10-8468-5F0FA755FA3A}" type="presOf" srcId="{8654B747-8272-4155-9C9B-80B08D8168D7}" destId="{089AB53A-F826-4E92-B1C6-B9DC4D7D3880}" srcOrd="0" destOrd="2" presId="urn:microsoft.com/office/officeart/2005/8/layout/vList2"/>
    <dgm:cxn modelId="{322C5C1D-6AAB-491C-8725-FBA9E4065BE2}" srcId="{A7AC3F5C-CFB6-482A-8637-7E6952B34515}" destId="{F3AE6F33-DC8C-44FB-B83A-D48E7EF11F67}" srcOrd="0" destOrd="0" parTransId="{BD064138-0DFE-439B-8439-A279ED54FB94}" sibTransId="{6474082B-2D24-49DE-9891-8B51228B8C6D}"/>
    <dgm:cxn modelId="{BFFFEF60-D347-4FFF-895F-FF33E756FA23}" type="presOf" srcId="{6A23C248-6A46-419B-9BBE-6957CD60C16D}" destId="{089AB53A-F826-4E92-B1C6-B9DC4D7D3880}" srcOrd="0" destOrd="6" presId="urn:microsoft.com/office/officeart/2005/8/layout/vList2"/>
    <dgm:cxn modelId="{173DD743-07FA-4786-98CD-C03FF4B4525F}" type="presOf" srcId="{6B856B9E-3E74-4317-B459-1320AB5CC65D}" destId="{7E078F50-5679-4FEC-8C34-8A47D0E5732B}" srcOrd="0" destOrd="0" presId="urn:microsoft.com/office/officeart/2005/8/layout/vList2"/>
    <dgm:cxn modelId="{64538277-AF97-4DCB-893F-0A9E3E604669}" type="presOf" srcId="{981F41AF-1530-4BD0-A088-8C0040F294FB}" destId="{089AB53A-F826-4E92-B1C6-B9DC4D7D3880}" srcOrd="0" destOrd="4" presId="urn:microsoft.com/office/officeart/2005/8/layout/vList2"/>
    <dgm:cxn modelId="{4E3AC757-237F-44BD-94E7-25BFD70AC2FF}" type="presOf" srcId="{9A2CB1F5-80A0-4D58-98B1-B22D22CABD95}" destId="{A53F1221-B485-4FCC-A0DA-8047BC9F41A0}" srcOrd="0" destOrd="0" presId="urn:microsoft.com/office/officeart/2005/8/layout/vList2"/>
    <dgm:cxn modelId="{4B3A5A84-5C96-456F-9FF1-1B5656A94A29}" type="presOf" srcId="{F3AE6F33-DC8C-44FB-B83A-D48E7EF11F67}" destId="{089AB53A-F826-4E92-B1C6-B9DC4D7D3880}" srcOrd="0" destOrd="1" presId="urn:microsoft.com/office/officeart/2005/8/layout/vList2"/>
    <dgm:cxn modelId="{CC609E86-6232-4E8B-BF87-4D9E66E44120}" srcId="{A7AC3F5C-CFB6-482A-8637-7E6952B34515}" destId="{76FF9896-2BDF-473B-912A-6BAA7FEC013F}" srcOrd="2" destOrd="0" parTransId="{123CEEDB-DD02-47EC-8852-1603BAC0FB59}" sibTransId="{BF502F65-3791-42FD-A74A-7B711B2250AF}"/>
    <dgm:cxn modelId="{CED4968B-2BE5-4D19-A130-5DA8EFC0FD7B}" type="presOf" srcId="{A7AC3F5C-CFB6-482A-8637-7E6952B34515}" destId="{089AB53A-F826-4E92-B1C6-B9DC4D7D3880}" srcOrd="0" destOrd="0" presId="urn:microsoft.com/office/officeart/2005/8/layout/vList2"/>
    <dgm:cxn modelId="{F0065399-4A48-42D8-AE29-0FD13514DB65}" srcId="{9A2CB1F5-80A0-4D58-98B1-B22D22CABD95}" destId="{981F41AF-1530-4BD0-A088-8C0040F294FB}" srcOrd="1" destOrd="0" parTransId="{D1E30DEF-DF23-4F4E-ABF7-DC2183896DFC}" sibTransId="{BD5C77C2-25E7-4A7A-8439-2F4859F6A58D}"/>
    <dgm:cxn modelId="{03664BB3-1783-4D96-8EC1-4FE213FBAEF0}" srcId="{9A2CB1F5-80A0-4D58-98B1-B22D22CABD95}" destId="{A7AC3F5C-CFB6-482A-8637-7E6952B34515}" srcOrd="0" destOrd="0" parTransId="{DED5E80B-F971-4403-A08E-297A31DA3D0D}" sibTransId="{B538980D-6BF9-4531-AAB9-4A87A35BB813}"/>
    <dgm:cxn modelId="{1F2B78B3-EF78-4F80-A3D1-2BA8FDCF2112}" type="presOf" srcId="{76FF9896-2BDF-473B-912A-6BAA7FEC013F}" destId="{089AB53A-F826-4E92-B1C6-B9DC4D7D3880}" srcOrd="0" destOrd="3" presId="urn:microsoft.com/office/officeart/2005/8/layout/vList2"/>
    <dgm:cxn modelId="{2DA780C2-73AA-45D1-B733-E341D9E312F4}" srcId="{6B856B9E-3E74-4317-B459-1320AB5CC65D}" destId="{9A2CB1F5-80A0-4D58-98B1-B22D22CABD95}" srcOrd="0" destOrd="0" parTransId="{01051F44-0B0F-412E-A245-886C3DDA85F7}" sibTransId="{D881AD56-E619-4A0F-A31D-AF0CEC78D909}"/>
    <dgm:cxn modelId="{86B122D4-8776-46A9-A87C-431251F6D283}" srcId="{981F41AF-1530-4BD0-A088-8C0040F294FB}" destId="{6A23C248-6A46-419B-9BBE-6957CD60C16D}" srcOrd="1" destOrd="0" parTransId="{F77D12FE-544B-4FFE-AF6A-F0FB0DB18BCC}" sibTransId="{909100FC-508D-4BD1-AFB7-5F4E953C9A02}"/>
    <dgm:cxn modelId="{28A246E4-43D9-4AD6-9FD4-1468610CE748}" srcId="{A7AC3F5C-CFB6-482A-8637-7E6952B34515}" destId="{8654B747-8272-4155-9C9B-80B08D8168D7}" srcOrd="1" destOrd="0" parTransId="{01EDFD7A-ECAB-448C-B1D7-8C5C3E26E8CB}" sibTransId="{6A5A1416-F412-4140-9FFD-C509268B28F9}"/>
    <dgm:cxn modelId="{0C0C80F6-0C5D-42ED-9619-387D8F7452FD}" srcId="{981F41AF-1530-4BD0-A088-8C0040F294FB}" destId="{814DACB3-7F2F-470F-9C8E-2E273DC8F598}" srcOrd="0" destOrd="0" parTransId="{2B238E62-3B84-49E8-9F96-173E1DCA7733}" sibTransId="{92655850-7AA5-4D20-85DB-84A108BDFA30}"/>
    <dgm:cxn modelId="{426659B4-7D2E-4B78-BD45-95D48AF78CCE}" type="presParOf" srcId="{7E078F50-5679-4FEC-8C34-8A47D0E5732B}" destId="{A53F1221-B485-4FCC-A0DA-8047BC9F41A0}" srcOrd="0" destOrd="0" presId="urn:microsoft.com/office/officeart/2005/8/layout/vList2"/>
    <dgm:cxn modelId="{6C742755-7BD5-4424-B06C-295888F97A4D}" type="presParOf" srcId="{7E078F50-5679-4FEC-8C34-8A47D0E5732B}" destId="{089AB53A-F826-4E92-B1C6-B9DC4D7D3880}"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2243-267D-4E7C-AD89-51636576DFE9}">
      <dsp:nvSpPr>
        <dsp:cNvPr id="0" name=""/>
        <dsp:cNvSpPr/>
      </dsp:nvSpPr>
      <dsp:spPr>
        <a:xfrm>
          <a:off x="0" y="787"/>
          <a:ext cx="545883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1BAAB8-3A8C-496A-AD9B-8B0169736959}">
      <dsp:nvSpPr>
        <dsp:cNvPr id="0" name=""/>
        <dsp:cNvSpPr/>
      </dsp:nvSpPr>
      <dsp:spPr>
        <a:xfrm>
          <a:off x="0" y="787"/>
          <a:ext cx="5458837" cy="1324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10" tIns="232410" rIns="232410" bIns="232410" numCol="1" spcCol="1270" anchor="t" anchorCtr="0">
          <a:noAutofit/>
        </a:bodyPr>
        <a:lstStyle/>
        <a:p>
          <a:pPr marL="0" lvl="0" indent="0" algn="l" defTabSz="2711450">
            <a:lnSpc>
              <a:spcPct val="90000"/>
            </a:lnSpc>
            <a:spcBef>
              <a:spcPct val="0"/>
            </a:spcBef>
            <a:spcAft>
              <a:spcPct val="35000"/>
            </a:spcAft>
            <a:buNone/>
          </a:pPr>
          <a:endParaRPr lang="en-US" sz="6100" kern="1200" dirty="0"/>
        </a:p>
      </dsp:txBody>
      <dsp:txXfrm>
        <a:off x="0" y="787"/>
        <a:ext cx="5458837" cy="1324002"/>
      </dsp:txXfrm>
    </dsp:sp>
    <dsp:sp modelId="{CFB00F07-5A0E-4187-BE23-66300AC87410}">
      <dsp:nvSpPr>
        <dsp:cNvPr id="0" name=""/>
        <dsp:cNvSpPr/>
      </dsp:nvSpPr>
      <dsp:spPr>
        <a:xfrm>
          <a:off x="0" y="1324789"/>
          <a:ext cx="5458837"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FF57AD-37D9-44D0-8D5E-A219D7826EA9}">
      <dsp:nvSpPr>
        <dsp:cNvPr id="0" name=""/>
        <dsp:cNvSpPr/>
      </dsp:nvSpPr>
      <dsp:spPr>
        <a:xfrm>
          <a:off x="0" y="1288273"/>
          <a:ext cx="5458837" cy="718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endParaRPr lang="en-US" sz="3300" kern="1200" dirty="0"/>
        </a:p>
      </dsp:txBody>
      <dsp:txXfrm>
        <a:off x="0" y="1288273"/>
        <a:ext cx="5458837" cy="718813"/>
      </dsp:txXfrm>
    </dsp:sp>
    <dsp:sp modelId="{27ACEA68-D3BC-466F-BC92-68B38A4C4EBF}">
      <dsp:nvSpPr>
        <dsp:cNvPr id="0" name=""/>
        <dsp:cNvSpPr/>
      </dsp:nvSpPr>
      <dsp:spPr>
        <a:xfrm>
          <a:off x="0" y="2043603"/>
          <a:ext cx="5458837"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DCDB8C-F947-4457-8ED2-213F475666F3}">
      <dsp:nvSpPr>
        <dsp:cNvPr id="0" name=""/>
        <dsp:cNvSpPr/>
      </dsp:nvSpPr>
      <dsp:spPr>
        <a:xfrm>
          <a:off x="0" y="2043603"/>
          <a:ext cx="5458837" cy="1324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10" tIns="232410" rIns="232410" bIns="232410" numCol="1" spcCol="1270" anchor="t" anchorCtr="0">
          <a:noAutofit/>
        </a:bodyPr>
        <a:lstStyle/>
        <a:p>
          <a:pPr marL="0" lvl="0" indent="0" algn="l" defTabSz="2711450">
            <a:lnSpc>
              <a:spcPct val="90000"/>
            </a:lnSpc>
            <a:spcBef>
              <a:spcPct val="0"/>
            </a:spcBef>
            <a:spcAft>
              <a:spcPct val="35000"/>
            </a:spcAft>
            <a:buNone/>
          </a:pPr>
          <a:endParaRPr lang="en-US" sz="6100" kern="1200" dirty="0"/>
        </a:p>
      </dsp:txBody>
      <dsp:txXfrm>
        <a:off x="0" y="2043603"/>
        <a:ext cx="5458837" cy="1324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F1221-B485-4FCC-A0DA-8047BC9F41A0}">
      <dsp:nvSpPr>
        <dsp:cNvPr id="0" name=""/>
        <dsp:cNvSpPr/>
      </dsp:nvSpPr>
      <dsp:spPr>
        <a:xfrm>
          <a:off x="0" y="20499"/>
          <a:ext cx="6629142" cy="1319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Waiting line analysis involves studying the behavior of queues or waiting lines to improve service efficiency and customer satisfaction.</a:t>
          </a:r>
        </a:p>
      </dsp:txBody>
      <dsp:txXfrm>
        <a:off x="64425" y="84924"/>
        <a:ext cx="6500292" cy="1190909"/>
      </dsp:txXfrm>
    </dsp:sp>
    <dsp:sp modelId="{089AB53A-F826-4E92-B1C6-B9DC4D7D3880}">
      <dsp:nvSpPr>
        <dsp:cNvPr id="0" name=""/>
        <dsp:cNvSpPr/>
      </dsp:nvSpPr>
      <dsp:spPr>
        <a:xfrm>
          <a:off x="0" y="1340259"/>
          <a:ext cx="6629142" cy="283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75" tIns="30480" rIns="170688" bIns="30480" numCol="1" spcCol="1270" anchor="t" anchorCtr="0">
          <a:noAutofit/>
        </a:bodyPr>
        <a:lstStyle/>
        <a:p>
          <a:pPr marL="171450" lvl="1" indent="-171450" algn="l" defTabSz="844550">
            <a:lnSpc>
              <a:spcPct val="90000"/>
            </a:lnSpc>
            <a:spcBef>
              <a:spcPct val="0"/>
            </a:spcBef>
            <a:spcAft>
              <a:spcPct val="20000"/>
            </a:spcAft>
            <a:buNone/>
          </a:pPr>
          <a:r>
            <a:rPr lang="en-US" sz="1900" kern="1200" dirty="0"/>
            <a:t>Key components of Waiting line:</a:t>
          </a:r>
        </a:p>
        <a:p>
          <a:pPr marL="342900" lvl="2" indent="-171450" algn="l" defTabSz="844550">
            <a:lnSpc>
              <a:spcPct val="90000"/>
            </a:lnSpc>
            <a:spcBef>
              <a:spcPct val="0"/>
            </a:spcBef>
            <a:spcAft>
              <a:spcPct val="20000"/>
            </a:spcAft>
            <a:buChar char="•"/>
          </a:pPr>
          <a:r>
            <a:rPr lang="en-US" sz="1900" kern="1200" dirty="0"/>
            <a:t>Arrival process: Describes how customers arrive at the service facility</a:t>
          </a:r>
        </a:p>
        <a:p>
          <a:pPr marL="342900" lvl="2" indent="-171450" algn="l" defTabSz="844550">
            <a:lnSpc>
              <a:spcPct val="90000"/>
            </a:lnSpc>
            <a:spcBef>
              <a:spcPct val="0"/>
            </a:spcBef>
            <a:spcAft>
              <a:spcPct val="20000"/>
            </a:spcAft>
            <a:buChar char="•"/>
          </a:pPr>
          <a:r>
            <a:rPr lang="en-US" sz="1900" kern="1200"/>
            <a:t>Service process: Describes how customers are served</a:t>
          </a:r>
        </a:p>
        <a:p>
          <a:pPr marL="342900" lvl="2" indent="-171450" algn="l" defTabSz="844550">
            <a:lnSpc>
              <a:spcPct val="90000"/>
            </a:lnSpc>
            <a:spcBef>
              <a:spcPct val="0"/>
            </a:spcBef>
            <a:spcAft>
              <a:spcPct val="20000"/>
            </a:spcAft>
            <a:buChar char="•"/>
          </a:pPr>
          <a:r>
            <a:rPr lang="en-US" sz="1900" kern="1200" dirty="0"/>
            <a:t>Service channels: The number of servers available to provide service</a:t>
          </a:r>
        </a:p>
        <a:p>
          <a:pPr marL="171450" lvl="1" indent="-171450" algn="l" defTabSz="844550">
            <a:lnSpc>
              <a:spcPct val="90000"/>
            </a:lnSpc>
            <a:spcBef>
              <a:spcPct val="0"/>
            </a:spcBef>
            <a:spcAft>
              <a:spcPct val="20000"/>
            </a:spcAft>
            <a:buNone/>
          </a:pPr>
          <a:r>
            <a:rPr lang="en-US" sz="1900" kern="1200" dirty="0"/>
            <a:t>Types of Waiting line models:</a:t>
          </a:r>
        </a:p>
        <a:p>
          <a:pPr marL="342900" lvl="2" indent="-171450" algn="l" defTabSz="844550">
            <a:lnSpc>
              <a:spcPct val="90000"/>
            </a:lnSpc>
            <a:spcBef>
              <a:spcPct val="0"/>
            </a:spcBef>
            <a:spcAft>
              <a:spcPct val="20000"/>
            </a:spcAft>
            <a:buChar char="•"/>
          </a:pPr>
          <a:r>
            <a:rPr lang="en-US" sz="1900" kern="1200"/>
            <a:t>Single server model</a:t>
          </a:r>
        </a:p>
        <a:p>
          <a:pPr marL="342900" lvl="2" indent="-171450" algn="l" defTabSz="844550">
            <a:lnSpc>
              <a:spcPct val="90000"/>
            </a:lnSpc>
            <a:spcBef>
              <a:spcPct val="0"/>
            </a:spcBef>
            <a:spcAft>
              <a:spcPct val="20000"/>
            </a:spcAft>
            <a:buChar char="•"/>
          </a:pPr>
          <a:r>
            <a:rPr lang="en-US" sz="1900" kern="1200"/>
            <a:t>Multiple server model</a:t>
          </a:r>
        </a:p>
      </dsp:txBody>
      <dsp:txXfrm>
        <a:off x="0" y="1340259"/>
        <a:ext cx="6629142" cy="283176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EG"/>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4AD1E0A5-90DE-45C0-AF6A-1C66DFA61CF8}" type="datetimeFigureOut">
              <a:rPr lang="ar-EG" smtClean="0"/>
              <a:t>29/04/1446</a:t>
            </a:fld>
            <a:endParaRPr lang="ar-EG"/>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endParaRPr lang="ar-E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EG"/>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19CA3467-8685-4421-989E-1A38AED84498}" type="slidenum">
              <a:rPr lang="ar-EG" smtClean="0"/>
              <a:t>‹#›</a:t>
            </a:fld>
            <a:endParaRPr lang="ar-EG"/>
          </a:p>
        </p:txBody>
      </p:sp>
    </p:spTree>
    <p:extLst>
      <p:ext uri="{BB962C8B-B14F-4D97-AF65-F5344CB8AC3E}">
        <p14:creationId xmlns:p14="http://schemas.microsoft.com/office/powerpoint/2010/main" val="133229879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A3467-8685-4421-989E-1A38AED84498}" type="slidenum">
              <a:rPr lang="ar-EG" smtClean="0"/>
              <a:t>6</a:t>
            </a:fld>
            <a:endParaRPr lang="ar-EG"/>
          </a:p>
        </p:txBody>
      </p:sp>
    </p:spTree>
    <p:extLst>
      <p:ext uri="{BB962C8B-B14F-4D97-AF65-F5344CB8AC3E}">
        <p14:creationId xmlns:p14="http://schemas.microsoft.com/office/powerpoint/2010/main" val="226036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19CA3467-8685-4421-989E-1A38AED84498}" type="slidenum">
              <a:rPr lang="ar-EG" smtClean="0"/>
              <a:t>27</a:t>
            </a:fld>
            <a:endParaRPr lang="ar-EG"/>
          </a:p>
        </p:txBody>
      </p:sp>
    </p:spTree>
    <p:extLst>
      <p:ext uri="{BB962C8B-B14F-4D97-AF65-F5344CB8AC3E}">
        <p14:creationId xmlns:p14="http://schemas.microsoft.com/office/powerpoint/2010/main" val="2337679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B2781-F2DB-65B9-D6D1-069A0F826D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E36D96-DF9D-AC36-689E-FBFF05FA0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09E07-A92B-32A2-8D0F-8E3B345273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786295-E584-A53D-B676-B83EC136F3E3}"/>
              </a:ext>
            </a:extLst>
          </p:cNvPr>
          <p:cNvSpPr>
            <a:spLocks noGrp="1"/>
          </p:cNvSpPr>
          <p:nvPr>
            <p:ph type="sldNum" sz="quarter" idx="5"/>
          </p:nvPr>
        </p:nvSpPr>
        <p:spPr/>
        <p:txBody>
          <a:bodyPr/>
          <a:lstStyle/>
          <a:p>
            <a:fld id="{19CA3467-8685-4421-989E-1A38AED84498}" type="slidenum">
              <a:rPr lang="ar-EG" smtClean="0"/>
              <a:t>7</a:t>
            </a:fld>
            <a:endParaRPr lang="ar-EG"/>
          </a:p>
        </p:txBody>
      </p:sp>
    </p:spTree>
    <p:extLst>
      <p:ext uri="{BB962C8B-B14F-4D97-AF65-F5344CB8AC3E}">
        <p14:creationId xmlns:p14="http://schemas.microsoft.com/office/powerpoint/2010/main" val="310467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72723-2F10-7E96-75DE-85D3BE7BD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12B831-B6F7-2FD6-8596-2F67A21CB3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644E9-E933-07A4-8E23-E08D1D9741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80F32E-5BE9-5165-1191-4075F52D8A10}"/>
              </a:ext>
            </a:extLst>
          </p:cNvPr>
          <p:cNvSpPr>
            <a:spLocks noGrp="1"/>
          </p:cNvSpPr>
          <p:nvPr>
            <p:ph type="sldNum" sz="quarter" idx="5"/>
          </p:nvPr>
        </p:nvSpPr>
        <p:spPr/>
        <p:txBody>
          <a:bodyPr/>
          <a:lstStyle/>
          <a:p>
            <a:fld id="{19CA3467-8685-4421-989E-1A38AED84498}" type="slidenum">
              <a:rPr lang="ar-EG" smtClean="0"/>
              <a:t>8</a:t>
            </a:fld>
            <a:endParaRPr lang="ar-EG"/>
          </a:p>
        </p:txBody>
      </p:sp>
    </p:spTree>
    <p:extLst>
      <p:ext uri="{BB962C8B-B14F-4D97-AF65-F5344CB8AC3E}">
        <p14:creationId xmlns:p14="http://schemas.microsoft.com/office/powerpoint/2010/main" val="2428958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BAF16-A04E-A6B2-477C-394E3E2D5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ACFF1-D939-2406-0C4B-893DC7976C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D2CBD4-2264-D57B-25B7-21F81CFF5D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31B3E1-F5FB-AF90-3531-D75CD1BBC279}"/>
              </a:ext>
            </a:extLst>
          </p:cNvPr>
          <p:cNvSpPr>
            <a:spLocks noGrp="1"/>
          </p:cNvSpPr>
          <p:nvPr>
            <p:ph type="sldNum" sz="quarter" idx="5"/>
          </p:nvPr>
        </p:nvSpPr>
        <p:spPr/>
        <p:txBody>
          <a:bodyPr/>
          <a:lstStyle/>
          <a:p>
            <a:fld id="{19CA3467-8685-4421-989E-1A38AED84498}" type="slidenum">
              <a:rPr lang="ar-EG" smtClean="0"/>
              <a:t>9</a:t>
            </a:fld>
            <a:endParaRPr lang="ar-EG"/>
          </a:p>
        </p:txBody>
      </p:sp>
    </p:spTree>
    <p:extLst>
      <p:ext uri="{BB962C8B-B14F-4D97-AF65-F5344CB8AC3E}">
        <p14:creationId xmlns:p14="http://schemas.microsoft.com/office/powerpoint/2010/main" val="2931352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CF7D2-F592-8092-A392-7DFA2A7BE2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BD6E22-8F6B-5956-89B8-A93A49D641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4337AE-038A-6EB3-1747-FF775CC5BF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90041C-37E0-592C-90EA-C8DE7A73C78D}"/>
              </a:ext>
            </a:extLst>
          </p:cNvPr>
          <p:cNvSpPr>
            <a:spLocks noGrp="1"/>
          </p:cNvSpPr>
          <p:nvPr>
            <p:ph type="sldNum" sz="quarter" idx="5"/>
          </p:nvPr>
        </p:nvSpPr>
        <p:spPr/>
        <p:txBody>
          <a:bodyPr/>
          <a:lstStyle/>
          <a:p>
            <a:fld id="{19CA3467-8685-4421-989E-1A38AED84498}" type="slidenum">
              <a:rPr lang="ar-EG" smtClean="0"/>
              <a:t>10</a:t>
            </a:fld>
            <a:endParaRPr lang="ar-EG"/>
          </a:p>
        </p:txBody>
      </p:sp>
    </p:spTree>
    <p:extLst>
      <p:ext uri="{BB962C8B-B14F-4D97-AF65-F5344CB8AC3E}">
        <p14:creationId xmlns:p14="http://schemas.microsoft.com/office/powerpoint/2010/main" val="381089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E3841-88EF-7021-07AA-772AE7E752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13AF2-C9DD-DB33-B84D-11F5FC87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FBE4B-2EF9-040B-81BA-4056B2EB66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AC9D44-3F1E-51E0-8960-2F558D90D302}"/>
              </a:ext>
            </a:extLst>
          </p:cNvPr>
          <p:cNvSpPr>
            <a:spLocks noGrp="1"/>
          </p:cNvSpPr>
          <p:nvPr>
            <p:ph type="sldNum" sz="quarter" idx="5"/>
          </p:nvPr>
        </p:nvSpPr>
        <p:spPr/>
        <p:txBody>
          <a:bodyPr/>
          <a:lstStyle/>
          <a:p>
            <a:fld id="{19CA3467-8685-4421-989E-1A38AED84498}" type="slidenum">
              <a:rPr lang="ar-EG" smtClean="0"/>
              <a:t>11</a:t>
            </a:fld>
            <a:endParaRPr lang="ar-EG"/>
          </a:p>
        </p:txBody>
      </p:sp>
    </p:spTree>
    <p:extLst>
      <p:ext uri="{BB962C8B-B14F-4D97-AF65-F5344CB8AC3E}">
        <p14:creationId xmlns:p14="http://schemas.microsoft.com/office/powerpoint/2010/main" val="84157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35D35-1ECB-8BAA-6AA1-88F0685FB1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FE985-EDC8-A11C-973C-7587CC771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C0F6D6-A13F-B242-490D-0C223AD453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93AD9-E635-740B-60E2-1B79276DF09F}"/>
              </a:ext>
            </a:extLst>
          </p:cNvPr>
          <p:cNvSpPr>
            <a:spLocks noGrp="1"/>
          </p:cNvSpPr>
          <p:nvPr>
            <p:ph type="sldNum" sz="quarter" idx="5"/>
          </p:nvPr>
        </p:nvSpPr>
        <p:spPr/>
        <p:txBody>
          <a:bodyPr/>
          <a:lstStyle/>
          <a:p>
            <a:fld id="{19CA3467-8685-4421-989E-1A38AED84498}" type="slidenum">
              <a:rPr lang="ar-EG" smtClean="0"/>
              <a:t>12</a:t>
            </a:fld>
            <a:endParaRPr lang="ar-EG"/>
          </a:p>
        </p:txBody>
      </p:sp>
    </p:spTree>
    <p:extLst>
      <p:ext uri="{BB962C8B-B14F-4D97-AF65-F5344CB8AC3E}">
        <p14:creationId xmlns:p14="http://schemas.microsoft.com/office/powerpoint/2010/main" val="3167760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034BE-75A9-2F85-7034-AC3D99ED08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4944C-51B1-F5C3-961D-B0D7250F7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D2091-73D9-F32C-899F-A032A946D0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3E8979-8206-852E-7487-02AF4CD40D91}"/>
              </a:ext>
            </a:extLst>
          </p:cNvPr>
          <p:cNvSpPr>
            <a:spLocks noGrp="1"/>
          </p:cNvSpPr>
          <p:nvPr>
            <p:ph type="sldNum" sz="quarter" idx="5"/>
          </p:nvPr>
        </p:nvSpPr>
        <p:spPr/>
        <p:txBody>
          <a:bodyPr/>
          <a:lstStyle/>
          <a:p>
            <a:fld id="{19CA3467-8685-4421-989E-1A38AED84498}" type="slidenum">
              <a:rPr lang="ar-EG" smtClean="0"/>
              <a:t>13</a:t>
            </a:fld>
            <a:endParaRPr lang="ar-EG"/>
          </a:p>
        </p:txBody>
      </p:sp>
    </p:spTree>
    <p:extLst>
      <p:ext uri="{BB962C8B-B14F-4D97-AF65-F5344CB8AC3E}">
        <p14:creationId xmlns:p14="http://schemas.microsoft.com/office/powerpoint/2010/main" val="37842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B26D-7430-2BC8-58C3-271678B088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F3CED-6921-E092-6961-BD09C78F8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F71AF0-6743-B305-D10C-A6669AE50B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8DFFB1-E9E5-6C3D-7FB0-79BC8043E5BA}"/>
              </a:ext>
            </a:extLst>
          </p:cNvPr>
          <p:cNvSpPr>
            <a:spLocks noGrp="1"/>
          </p:cNvSpPr>
          <p:nvPr>
            <p:ph type="sldNum" sz="quarter" idx="5"/>
          </p:nvPr>
        </p:nvSpPr>
        <p:spPr/>
        <p:txBody>
          <a:bodyPr/>
          <a:lstStyle/>
          <a:p>
            <a:fld id="{19CA3467-8685-4421-989E-1A38AED84498}" type="slidenum">
              <a:rPr lang="ar-EG" smtClean="0"/>
              <a:t>14</a:t>
            </a:fld>
            <a:endParaRPr lang="ar-EG"/>
          </a:p>
        </p:txBody>
      </p:sp>
    </p:spTree>
    <p:extLst>
      <p:ext uri="{BB962C8B-B14F-4D97-AF65-F5344CB8AC3E}">
        <p14:creationId xmlns:p14="http://schemas.microsoft.com/office/powerpoint/2010/main" val="1898980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B36-85CD-7CE9-DB43-9546FF9BFE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590564-A2E6-1CDE-AE81-CDD966586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AFA646-B7CD-22A3-7270-7FC8E598F64F}"/>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5" name="Footer Placeholder 4">
            <a:extLst>
              <a:ext uri="{FF2B5EF4-FFF2-40B4-BE49-F238E27FC236}">
                <a16:creationId xmlns:a16="http://schemas.microsoft.com/office/drawing/2014/main" id="{E4F12317-91A5-F913-026F-065FBA60D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CB07F-AF84-1718-1F2C-AE278EB47041}"/>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348305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56-8F74-8BAE-0DD1-9A6672E40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157700-6E57-C557-240F-B6597F4D45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225B4-AA95-F5DB-C7F9-C6034DB9CA0B}"/>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5" name="Footer Placeholder 4">
            <a:extLst>
              <a:ext uri="{FF2B5EF4-FFF2-40B4-BE49-F238E27FC236}">
                <a16:creationId xmlns:a16="http://schemas.microsoft.com/office/drawing/2014/main" id="{F5D56417-2C36-23F1-EC74-2736272F1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53880-6AAB-9B43-32AF-5350D1BA89EC}"/>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1603178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57F49-0A7A-E925-5BAB-E8B24E4C9F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5B4F74-562F-7963-9FDE-1E8B529D0F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1D744-8E6F-C986-B29F-9478A84A7707}"/>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5" name="Footer Placeholder 4">
            <a:extLst>
              <a:ext uri="{FF2B5EF4-FFF2-40B4-BE49-F238E27FC236}">
                <a16:creationId xmlns:a16="http://schemas.microsoft.com/office/drawing/2014/main" id="{2E59C56D-E04B-C653-599C-F16D0F2B1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34128-A44C-3851-C107-99580D88F494}"/>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2633052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4415-8CC2-FFCA-0B24-21355CA738B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B2F8F70-C384-E907-5D1E-1DC867F551FD}"/>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63631-BE4C-7881-EDD6-8174346419B7}"/>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5" name="Footer Placeholder 4">
            <a:extLst>
              <a:ext uri="{FF2B5EF4-FFF2-40B4-BE49-F238E27FC236}">
                <a16:creationId xmlns:a16="http://schemas.microsoft.com/office/drawing/2014/main" id="{7C04B1ED-8FCB-5F6C-8CD0-643E3CA82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CD4DC-A83D-6DCC-C137-6FEADA490729}"/>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2283684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5ADE-04D9-1181-BEEE-AED89B60E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D4FAE1-414B-0FC8-AA84-A09A010865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EA2E-DAFE-1926-37D1-A685A928E943}"/>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5" name="Footer Placeholder 4">
            <a:extLst>
              <a:ext uri="{FF2B5EF4-FFF2-40B4-BE49-F238E27FC236}">
                <a16:creationId xmlns:a16="http://schemas.microsoft.com/office/drawing/2014/main" id="{4BBDE9BD-A43F-8865-8C9E-452AEB9B5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12EA2E-75E2-B3B7-5CE0-83906603AC3A}"/>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3263864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15EE-5E65-F40E-7933-AA536F7023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9D4C11-04BB-5835-BE2C-2D7FA10349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3A2165-57C2-2824-A2E4-5317A67D8ECA}"/>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5" name="Footer Placeholder 4">
            <a:extLst>
              <a:ext uri="{FF2B5EF4-FFF2-40B4-BE49-F238E27FC236}">
                <a16:creationId xmlns:a16="http://schemas.microsoft.com/office/drawing/2014/main" id="{FB425D5D-31A5-4075-FED0-1ABDD3190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2BFE8-3AD2-8D96-BCEA-90CFDD43F7E9}"/>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3859268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1D6-416F-2531-62C7-F0132D53B8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EC4570-F0CE-CC09-38C5-05722C9876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BEED09-AFEE-0D3B-8445-D9FBA1D141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38900E-F665-F3D4-A549-400083565042}"/>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6" name="Footer Placeholder 5">
            <a:extLst>
              <a:ext uri="{FF2B5EF4-FFF2-40B4-BE49-F238E27FC236}">
                <a16:creationId xmlns:a16="http://schemas.microsoft.com/office/drawing/2014/main" id="{E2823532-A8E0-2539-4325-020BB5BDA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F1BA5D-CF5E-D979-52D9-A4AD1957AFF3}"/>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1984399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69A70-7179-9934-F2AA-39C8395607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D63371-218D-72BE-9F7E-945BCA8503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659E3F-9AA6-A8E9-0609-16A2DBB65E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053130-FBC4-B749-A3B7-DBACAADBC6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167F6C-DC48-6E06-C6CD-EFEDD01A98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CE600B-FB15-FF0E-5290-702C4DAD97C0}"/>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8" name="Footer Placeholder 7">
            <a:extLst>
              <a:ext uri="{FF2B5EF4-FFF2-40B4-BE49-F238E27FC236}">
                <a16:creationId xmlns:a16="http://schemas.microsoft.com/office/drawing/2014/main" id="{337911B5-EA56-DC8E-2FA2-DE9826377E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A1C6EE-E2B4-35DA-18AD-56B8DB05C463}"/>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19043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13D0-14D7-1BFE-2A32-8FB76CC1D6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5B8D98-5F05-5BA3-8346-F0513A9FC72B}"/>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4" name="Footer Placeholder 3">
            <a:extLst>
              <a:ext uri="{FF2B5EF4-FFF2-40B4-BE49-F238E27FC236}">
                <a16:creationId xmlns:a16="http://schemas.microsoft.com/office/drawing/2014/main" id="{126F780A-E864-47DA-9A6C-7F21AEE688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39EBAF-38C8-4820-962F-E1D4763A3985}"/>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1163618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D6EAE-E716-18FA-DABE-4DEB38B07F4A}"/>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3" name="Footer Placeholder 2">
            <a:extLst>
              <a:ext uri="{FF2B5EF4-FFF2-40B4-BE49-F238E27FC236}">
                <a16:creationId xmlns:a16="http://schemas.microsoft.com/office/drawing/2014/main" id="{D348BD77-CFDE-EF04-C6FD-5D7BB152F2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D912BF-2DB4-519A-FD21-42D5ADDF25E7}"/>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1494515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7A93-E7A6-3345-3910-73ABB606AD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489F2B-A1D4-DD98-EAA3-6196F4BF0D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66384-1D6C-3D57-238E-6481139269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79C158-6DB1-BA42-FCCD-E5ABA1D766AB}"/>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6" name="Footer Placeholder 5">
            <a:extLst>
              <a:ext uri="{FF2B5EF4-FFF2-40B4-BE49-F238E27FC236}">
                <a16:creationId xmlns:a16="http://schemas.microsoft.com/office/drawing/2014/main" id="{EB2AE8B5-BBA8-AAA9-02B4-B79F468A7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FA348F-F938-566B-F0C3-B586D7B6047C}"/>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652818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3557-A802-A90C-F039-9D476D217A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7BCAB3-2688-9C29-5ADF-A760E183AF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91CD6D-DE56-68E2-AFEC-9588C76E0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E0E6CB-0787-1181-EFCE-96302D79C52B}"/>
              </a:ext>
            </a:extLst>
          </p:cNvPr>
          <p:cNvSpPr>
            <a:spLocks noGrp="1"/>
          </p:cNvSpPr>
          <p:nvPr>
            <p:ph type="dt" sz="half" idx="10"/>
          </p:nvPr>
        </p:nvSpPr>
        <p:spPr/>
        <p:txBody>
          <a:bodyPr/>
          <a:lstStyle/>
          <a:p>
            <a:fld id="{49424AA5-74A4-443C-854A-AB896599F397}" type="datetimeFigureOut">
              <a:rPr lang="en-US" smtClean="0"/>
              <a:t>11/1/2024</a:t>
            </a:fld>
            <a:endParaRPr lang="en-US"/>
          </a:p>
        </p:txBody>
      </p:sp>
      <p:sp>
        <p:nvSpPr>
          <p:cNvPr id="6" name="Footer Placeholder 5">
            <a:extLst>
              <a:ext uri="{FF2B5EF4-FFF2-40B4-BE49-F238E27FC236}">
                <a16:creationId xmlns:a16="http://schemas.microsoft.com/office/drawing/2014/main" id="{666CD89A-79A5-9C34-4B34-2B7405E550D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EE7F36-29CF-55B5-22BA-11F49A866041}"/>
              </a:ext>
            </a:extLst>
          </p:cNvPr>
          <p:cNvSpPr>
            <a:spLocks noGrp="1"/>
          </p:cNvSpPr>
          <p:nvPr>
            <p:ph type="sldNum" sz="quarter" idx="12"/>
          </p:nvPr>
        </p:nvSpPr>
        <p:spPr/>
        <p:txBody>
          <a:bodyPr/>
          <a:lstStyle/>
          <a:p>
            <a:fld id="{35D9B5A9-E0FE-4DA9-9A67-C7323DAC00AA}" type="slidenum">
              <a:rPr lang="en-US" smtClean="0"/>
              <a:t>‹#›</a:t>
            </a:fld>
            <a:endParaRPr lang="en-US"/>
          </a:p>
        </p:txBody>
      </p:sp>
    </p:spTree>
    <p:extLst>
      <p:ext uri="{BB962C8B-B14F-4D97-AF65-F5344CB8AC3E}">
        <p14:creationId xmlns:p14="http://schemas.microsoft.com/office/powerpoint/2010/main" val="1070585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B00FFB-A6BA-A260-0D7F-82B552AEAE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BFE56D-7BDD-1E36-E37B-5EBFBD8FD0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51532B-4F2A-8653-1F3B-AD0F8F4DFC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424AA5-74A4-443C-854A-AB896599F397}" type="datetimeFigureOut">
              <a:rPr lang="en-US" smtClean="0"/>
              <a:t>11/1/2024</a:t>
            </a:fld>
            <a:endParaRPr lang="en-US"/>
          </a:p>
        </p:txBody>
      </p:sp>
      <p:sp>
        <p:nvSpPr>
          <p:cNvPr id="5" name="Footer Placeholder 4">
            <a:extLst>
              <a:ext uri="{FF2B5EF4-FFF2-40B4-BE49-F238E27FC236}">
                <a16:creationId xmlns:a16="http://schemas.microsoft.com/office/drawing/2014/main" id="{E82EC4F5-620A-6429-60FD-5C937FFF39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0FB48C-1E5D-246B-E7CA-894E365634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9B5A9-E0FE-4DA9-9A67-C7323DAC00AA}" type="slidenum">
              <a:rPr lang="en-US" smtClean="0"/>
              <a:t>‹#›</a:t>
            </a:fld>
            <a:endParaRPr lang="en-US"/>
          </a:p>
        </p:txBody>
      </p:sp>
    </p:spTree>
    <p:extLst>
      <p:ext uri="{BB962C8B-B14F-4D97-AF65-F5344CB8AC3E}">
        <p14:creationId xmlns:p14="http://schemas.microsoft.com/office/powerpoint/2010/main" val="95734232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svg"/><Relationship Id="rId7" Type="http://schemas.openxmlformats.org/officeDocument/2006/relationships/diagramColors" Target="../diagrams/colors2.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14282C6-D97A-74F8-155A-04ED0EBB9292}"/>
              </a:ext>
            </a:extLst>
          </p:cNvPr>
          <p:cNvSpPr>
            <a:spLocks noGrp="1"/>
          </p:cNvSpPr>
          <p:nvPr>
            <p:ph type="ctrTitle"/>
          </p:nvPr>
        </p:nvSpPr>
        <p:spPr>
          <a:xfrm>
            <a:off x="632280" y="1526171"/>
            <a:ext cx="5221185" cy="4761782"/>
          </a:xfrm>
        </p:spPr>
        <p:txBody>
          <a:bodyPr anchor="b">
            <a:normAutofit/>
          </a:bodyPr>
          <a:lstStyle/>
          <a:p>
            <a:r>
              <a:rPr lang="en-US" sz="5100" dirty="0"/>
              <a:t>Oracle Digital Accounting Specialist</a:t>
            </a:r>
            <a:br>
              <a:rPr lang="en-US" sz="5100" dirty="0"/>
            </a:br>
            <a:br>
              <a:rPr lang="en-US" sz="2700" dirty="0"/>
            </a:br>
            <a:r>
              <a:rPr lang="en-US" sz="3100" dirty="0"/>
              <a:t>ERP System</a:t>
            </a:r>
            <a:br>
              <a:rPr lang="en-US" sz="4400" dirty="0"/>
            </a:br>
            <a:br>
              <a:rPr lang="en-US" sz="4800" dirty="0"/>
            </a:br>
            <a:r>
              <a:rPr lang="en-US" sz="4800" dirty="0">
                <a:solidFill>
                  <a:schemeClr val="accent1">
                    <a:lumMod val="75000"/>
                  </a:schemeClr>
                </a:solidFill>
              </a:rPr>
              <a:t>General Ledger</a:t>
            </a:r>
            <a:endParaRPr lang="en-US" sz="5100" dirty="0">
              <a:solidFill>
                <a:schemeClr val="accent1">
                  <a:lumMod val="75000"/>
                </a:schemeClr>
              </a:solidFill>
            </a:endParaRPr>
          </a:p>
        </p:txBody>
      </p:sp>
      <p:sp>
        <p:nvSpPr>
          <p:cNvPr id="3" name="AutoShape 2" descr="‫ملف:وزارة الاتصالات وتكنولوجيا المعلومات.png - ويكيبيديا‬‎"/>
          <p:cNvSpPr>
            <a:spLocks noChangeAspect="1" noChangeArrowheads="1"/>
          </p:cNvSpPr>
          <p:nvPr/>
        </p:nvSpPr>
        <p:spPr bwMode="auto">
          <a:xfrm>
            <a:off x="11971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EG"/>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025" y="7937"/>
            <a:ext cx="28479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37"/>
            <a:ext cx="21431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572" y="0"/>
            <a:ext cx="2627086" cy="160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5771" y="1814286"/>
            <a:ext cx="6615567" cy="4615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85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a:extLst>
            <a:ext uri="{FF2B5EF4-FFF2-40B4-BE49-F238E27FC236}">
              <a16:creationId xmlns:a16="http://schemas.microsoft.com/office/drawing/2014/main" id="{8C990B2B-5617-7F47-C097-769F1794060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CC4203-D1D0-CBB3-B04F-F09F21EB0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6D7466E3-67B2-2881-672A-C7BF594BA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14F8380-50A0-09CC-36B3-24167230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E748B24-311E-2BD2-0CCC-71CFDC73A989}"/>
              </a:ext>
            </a:extLst>
          </p:cNvPr>
          <p:cNvSpPr>
            <a:spLocks noGrp="1"/>
          </p:cNvSpPr>
          <p:nvPr>
            <p:ph type="title"/>
          </p:nvPr>
        </p:nvSpPr>
        <p:spPr/>
        <p:txBody>
          <a:bodyPr>
            <a:noAutofit/>
          </a:bodyPr>
          <a:lstStyle/>
          <a:p>
            <a:r>
              <a:rPr lang="en-US" sz="4000" b="1" dirty="0"/>
              <a:t>General Ledger Setup Flowchart</a:t>
            </a:r>
          </a:p>
        </p:txBody>
      </p:sp>
      <p:pic>
        <p:nvPicPr>
          <p:cNvPr id="3" name="Picture 2" descr="A diagram of a general ledger step steps&#10;&#10;Description automatically generated">
            <a:extLst>
              <a:ext uri="{FF2B5EF4-FFF2-40B4-BE49-F238E27FC236}">
                <a16:creationId xmlns:a16="http://schemas.microsoft.com/office/drawing/2014/main" id="{51FEBF65-F79C-D455-E6C1-5C32E396D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1" y="1317839"/>
            <a:ext cx="9709714" cy="5175036"/>
          </a:xfrm>
          <a:prstGeom prst="rect">
            <a:avLst/>
          </a:prstGeom>
        </p:spPr>
      </p:pic>
    </p:spTree>
    <p:extLst>
      <p:ext uri="{BB962C8B-B14F-4D97-AF65-F5344CB8AC3E}">
        <p14:creationId xmlns:p14="http://schemas.microsoft.com/office/powerpoint/2010/main" val="370128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a:extLst>
            <a:ext uri="{FF2B5EF4-FFF2-40B4-BE49-F238E27FC236}">
              <a16:creationId xmlns:a16="http://schemas.microsoft.com/office/drawing/2014/main" id="{96433D1B-6180-0C84-C4AB-98A46CD9FCA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B05068-9183-F1A1-ECFD-D2D4F1E67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82C0F97F-6AC6-E600-229D-58079E772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ACC7002C-AA4C-9799-CD2F-4B6819341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1C02147-98A1-6963-B38E-2B1626854179}"/>
              </a:ext>
            </a:extLst>
          </p:cNvPr>
          <p:cNvSpPr>
            <a:spLocks noGrp="1"/>
          </p:cNvSpPr>
          <p:nvPr>
            <p:ph type="title"/>
          </p:nvPr>
        </p:nvSpPr>
        <p:spPr/>
        <p:txBody>
          <a:bodyPr>
            <a:noAutofit/>
          </a:bodyPr>
          <a:lstStyle/>
          <a:p>
            <a:r>
              <a:rPr lang="en-US" sz="3200" b="1" dirty="0"/>
              <a:t>Accounting Setup Manager</a:t>
            </a:r>
          </a:p>
        </p:txBody>
      </p:sp>
      <p:pic>
        <p:nvPicPr>
          <p:cNvPr id="6" name="Picture 5" descr="A white sheet with black text">
            <a:extLst>
              <a:ext uri="{FF2B5EF4-FFF2-40B4-BE49-F238E27FC236}">
                <a16:creationId xmlns:a16="http://schemas.microsoft.com/office/drawing/2014/main" id="{337B3FAC-073C-1656-0E6C-6ED10A62D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85746"/>
            <a:ext cx="10713719" cy="4846740"/>
          </a:xfrm>
          <a:prstGeom prst="rect">
            <a:avLst/>
          </a:prstGeom>
        </p:spPr>
      </p:pic>
    </p:spTree>
    <p:extLst>
      <p:ext uri="{BB962C8B-B14F-4D97-AF65-F5344CB8AC3E}">
        <p14:creationId xmlns:p14="http://schemas.microsoft.com/office/powerpoint/2010/main" val="74841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a:extLst>
            <a:ext uri="{FF2B5EF4-FFF2-40B4-BE49-F238E27FC236}">
              <a16:creationId xmlns:a16="http://schemas.microsoft.com/office/drawing/2014/main" id="{A4629F8D-5242-B419-864A-FEA88545354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481DF9-3BD8-2294-51DC-C454AB0BF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BC926E4E-3B0B-AB04-46FC-2BF5BC0DE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1CCA85E-A6C6-5C39-2435-09EE75F11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6293CAB-1B16-9B01-394A-CBC0DC9D7E1C}"/>
              </a:ext>
            </a:extLst>
          </p:cNvPr>
          <p:cNvSpPr>
            <a:spLocks noGrp="1"/>
          </p:cNvSpPr>
          <p:nvPr>
            <p:ph type="title"/>
          </p:nvPr>
        </p:nvSpPr>
        <p:spPr/>
        <p:txBody>
          <a:bodyPr>
            <a:noAutofit/>
          </a:bodyPr>
          <a:lstStyle/>
          <a:p>
            <a:r>
              <a:rPr lang="en-US" sz="3200" b="1" dirty="0"/>
              <a:t>Accounting Setup Manager</a:t>
            </a:r>
          </a:p>
        </p:txBody>
      </p:sp>
      <p:pic>
        <p:nvPicPr>
          <p:cNvPr id="3" name="Picture 2" descr="A white sheet with black text&#10;&#10;Description automatically generated">
            <a:extLst>
              <a:ext uri="{FF2B5EF4-FFF2-40B4-BE49-F238E27FC236}">
                <a16:creationId xmlns:a16="http://schemas.microsoft.com/office/drawing/2014/main" id="{0FF0F3BC-A4AA-912E-26E1-85DFB816A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05280"/>
            <a:ext cx="10784840" cy="4902466"/>
          </a:xfrm>
          <a:prstGeom prst="rect">
            <a:avLst/>
          </a:prstGeom>
        </p:spPr>
      </p:pic>
    </p:spTree>
    <p:extLst>
      <p:ext uri="{BB962C8B-B14F-4D97-AF65-F5344CB8AC3E}">
        <p14:creationId xmlns:p14="http://schemas.microsoft.com/office/powerpoint/2010/main" val="235962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a:extLst>
            <a:ext uri="{FF2B5EF4-FFF2-40B4-BE49-F238E27FC236}">
              <a16:creationId xmlns:a16="http://schemas.microsoft.com/office/drawing/2014/main" id="{B22FD538-6F48-27AB-AE0A-C520C2E4627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4EBF9A-E9D0-C493-945A-AD803852E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B6D8F24F-9C95-6E35-4062-B7630087D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1BFC7114-D16E-F403-1172-9011284F5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FEC49E6-9C31-2679-5D05-0E0C2DB7B545}"/>
              </a:ext>
            </a:extLst>
          </p:cNvPr>
          <p:cNvSpPr>
            <a:spLocks noGrp="1"/>
          </p:cNvSpPr>
          <p:nvPr>
            <p:ph type="title"/>
          </p:nvPr>
        </p:nvSpPr>
        <p:spPr/>
        <p:txBody>
          <a:bodyPr>
            <a:noAutofit/>
          </a:bodyPr>
          <a:lstStyle/>
          <a:p>
            <a:r>
              <a:rPr lang="en-US" sz="3200" b="1" dirty="0"/>
              <a:t>Accounting Setup Manager</a:t>
            </a:r>
          </a:p>
        </p:txBody>
      </p:sp>
      <p:pic>
        <p:nvPicPr>
          <p:cNvPr id="5" name="Picture 4" descr="A white sheet with black text&#10;&#10;Description automatically generated">
            <a:extLst>
              <a:ext uri="{FF2B5EF4-FFF2-40B4-BE49-F238E27FC236}">
                <a16:creationId xmlns:a16="http://schemas.microsoft.com/office/drawing/2014/main" id="{94D958D0-5A17-19E8-DC1F-64E47AA22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10515599" cy="4999954"/>
          </a:xfrm>
          <a:prstGeom prst="rect">
            <a:avLst/>
          </a:prstGeom>
        </p:spPr>
      </p:pic>
    </p:spTree>
    <p:extLst>
      <p:ext uri="{BB962C8B-B14F-4D97-AF65-F5344CB8AC3E}">
        <p14:creationId xmlns:p14="http://schemas.microsoft.com/office/powerpoint/2010/main" val="3603361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a:extLst>
            <a:ext uri="{FF2B5EF4-FFF2-40B4-BE49-F238E27FC236}">
              <a16:creationId xmlns:a16="http://schemas.microsoft.com/office/drawing/2014/main" id="{4A1AC3D6-106B-49E8-0199-FB1CFF09ED2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43170B-B268-0B87-C217-C6DE3B184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7838F2DE-41DA-F17F-A04D-15D0EC330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07029D9-5161-9AD7-DC84-B6C1F6ED85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59CEDD2-D772-BE34-16DC-9102FED1BC68}"/>
              </a:ext>
            </a:extLst>
          </p:cNvPr>
          <p:cNvSpPr>
            <a:spLocks noGrp="1"/>
          </p:cNvSpPr>
          <p:nvPr>
            <p:ph type="title"/>
          </p:nvPr>
        </p:nvSpPr>
        <p:spPr/>
        <p:txBody>
          <a:bodyPr>
            <a:noAutofit/>
          </a:bodyPr>
          <a:lstStyle/>
          <a:p>
            <a:r>
              <a:rPr lang="en-US" sz="3200" b="1" dirty="0"/>
              <a:t>Accounting Setup Manager</a:t>
            </a:r>
          </a:p>
        </p:txBody>
      </p:sp>
      <p:pic>
        <p:nvPicPr>
          <p:cNvPr id="3" name="Picture 2" descr="A screenshot of a computer&#10;&#10;Description automatically generated">
            <a:extLst>
              <a:ext uri="{FF2B5EF4-FFF2-40B4-BE49-F238E27FC236}">
                <a16:creationId xmlns:a16="http://schemas.microsoft.com/office/drawing/2014/main" id="{258EB95E-7872-15FB-49AE-F5351E46D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74" y="1672438"/>
            <a:ext cx="10698526" cy="4382922"/>
          </a:xfrm>
          <a:prstGeom prst="rect">
            <a:avLst/>
          </a:prstGeom>
        </p:spPr>
      </p:pic>
    </p:spTree>
    <p:extLst>
      <p:ext uri="{BB962C8B-B14F-4D97-AF65-F5344CB8AC3E}">
        <p14:creationId xmlns:p14="http://schemas.microsoft.com/office/powerpoint/2010/main" val="1743746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578685-52E6-B97D-47F7-F3D97F1401A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01692F-5D19-7555-8EB6-9D37857A6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4889F867-0699-93C6-D46A-32A7ED40F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A8D483-E43C-4E63-0411-7DBB65A9F9CC}"/>
              </a:ext>
            </a:extLst>
          </p:cNvPr>
          <p:cNvSpPr>
            <a:spLocks noGrp="1"/>
          </p:cNvSpPr>
          <p:nvPr>
            <p:ph type="title"/>
          </p:nvPr>
        </p:nvSpPr>
        <p:spPr>
          <a:xfrm>
            <a:off x="5894962" y="479493"/>
            <a:ext cx="5458838" cy="1325563"/>
          </a:xfrm>
        </p:spPr>
        <p:txBody>
          <a:bodyPr>
            <a:normAutofit/>
          </a:bodyPr>
          <a:lstStyle/>
          <a:p>
            <a:r>
              <a:rPr lang="en-US" dirty="0"/>
              <a:t>Waiting Line System</a:t>
            </a:r>
          </a:p>
        </p:txBody>
      </p:sp>
      <p:sp>
        <p:nvSpPr>
          <p:cNvPr id="14" name="Freeform: Shape 13">
            <a:extLst>
              <a:ext uri="{FF2B5EF4-FFF2-40B4-BE49-F238E27FC236}">
                <a16:creationId xmlns:a16="http://schemas.microsoft.com/office/drawing/2014/main" id="{20EBFB4D-E744-E6D1-4AA3-67CAE41FE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all center">
            <a:extLst>
              <a:ext uri="{FF2B5EF4-FFF2-40B4-BE49-F238E27FC236}">
                <a16:creationId xmlns:a16="http://schemas.microsoft.com/office/drawing/2014/main" id="{B8837856-429A-15F4-A83A-DFAD2152AB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04" y="354510"/>
            <a:ext cx="3598100" cy="406450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6" name="Text Placeholder 2">
            <a:extLst>
              <a:ext uri="{FF2B5EF4-FFF2-40B4-BE49-F238E27FC236}">
                <a16:creationId xmlns:a16="http://schemas.microsoft.com/office/drawing/2014/main" id="{CE5F01FC-1F33-86A1-89D7-CC530CEF4E01}"/>
              </a:ext>
            </a:extLst>
          </p:cNvPr>
          <p:cNvGraphicFramePr>
            <a:graphicFrameLocks noGrp="1"/>
          </p:cNvGraphicFramePr>
          <p:nvPr>
            <p:ph idx="1"/>
          </p:nvPr>
        </p:nvGraphicFramePr>
        <p:xfrm>
          <a:off x="4859676" y="1984443"/>
          <a:ext cx="6629142"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098" name="Picture 2" descr="D:\DEPI\Chart of Accounts\Chart of accounts_page-0001.jpg">
            <a:extLst>
              <a:ext uri="{FF2B5EF4-FFF2-40B4-BE49-F238E27FC236}">
                <a16:creationId xmlns:a16="http://schemas.microsoft.com/office/drawing/2014/main" id="{249D0896-BE35-9A4F-8F36-D5DD75244A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31" y="-223985"/>
            <a:ext cx="12556540" cy="777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764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5367"/>
          </a:xfrm>
        </p:spPr>
        <p:txBody>
          <a:bodyPr>
            <a:noAutofit/>
          </a:bodyPr>
          <a:lstStyle/>
          <a:p>
            <a:r>
              <a:rPr lang="en-US" sz="2800" b="1" dirty="0">
                <a:solidFill>
                  <a:srgbClr val="FF0000"/>
                </a:solidFill>
              </a:rPr>
              <a:t>Operating Characteristics ( performance measures )</a:t>
            </a:r>
            <a:br>
              <a:rPr lang="en-US" sz="2800" b="1" dirty="0">
                <a:solidFill>
                  <a:srgbClr val="FF0000"/>
                </a:solidFill>
              </a:rPr>
            </a:br>
            <a:br>
              <a:rPr lang="en-US" sz="2800" b="1" dirty="0">
                <a:solidFill>
                  <a:srgbClr val="FF0000"/>
                </a:solidFill>
              </a:rPr>
            </a:br>
            <a:r>
              <a:rPr lang="en-US" sz="2800" b="1" dirty="0">
                <a:solidFill>
                  <a:srgbClr val="FF0000"/>
                </a:solidFill>
              </a:rPr>
              <a:t>One single server  k = 1</a:t>
            </a:r>
            <a:endParaRPr lang="en-GB" sz="2800" b="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68582"/>
                <a:ext cx="10515600" cy="4708381"/>
              </a:xfrm>
            </p:spPr>
            <p:txBody>
              <a:bodyPr/>
              <a:lstStyle/>
              <a:p>
                <a:pPr marL="0" indent="0">
                  <a:buNone/>
                </a:pPr>
                <a:endParaRPr lang="en-US" sz="1600" dirty="0"/>
              </a:p>
              <a:p>
                <a:pPr marL="0" indent="0">
                  <a:buNone/>
                </a:pPr>
                <a:r>
                  <a:rPr lang="en-US" sz="2400" dirty="0"/>
                  <a:t>1- the probability that no units are in the system</a:t>
                </a:r>
              </a:p>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m:t>
                        </m:r>
                      </m:sub>
                    </m:sSub>
                  </m:oMath>
                </a14:m>
                <a:r>
                  <a:rPr lang="en-US" sz="2400" dirty="0"/>
                  <a:t>= 1-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6</m:t>
                        </m:r>
                      </m:den>
                    </m:f>
                  </m:oMath>
                </a14:m>
                <a:r>
                  <a:rPr lang="en-US" sz="2400" dirty="0"/>
                  <a:t>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𝑃</m:t>
                        </m:r>
                      </m:e>
                      <m:sub>
                        <m:r>
                          <a:rPr lang="en-US" sz="2400" b="0" i="1" dirty="0" smtClean="0">
                            <a:latin typeface="Cambria Math" panose="02040503050406030204" pitchFamily="18" charset="0"/>
                          </a:rPr>
                          <m:t>𝑜</m:t>
                        </m:r>
                      </m:sub>
                    </m:sSub>
                  </m:oMath>
                </a14:m>
                <a:r>
                  <a:rPr lang="en-US" sz="2400" dirty="0"/>
                  <a:t>= 0.166               </a:t>
                </a:r>
                <a14:m>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𝑷</m:t>
                        </m:r>
                      </m:e>
                      <m:sub>
                        <m:r>
                          <a:rPr lang="en-US" sz="2400" b="1" i="1" smtClean="0">
                            <a:solidFill>
                              <a:srgbClr val="FF0000"/>
                            </a:solidFill>
                            <a:latin typeface="Cambria Math" panose="02040503050406030204" pitchFamily="18" charset="0"/>
                          </a:rPr>
                          <m:t>𝒐</m:t>
                        </m:r>
                      </m:sub>
                    </m:sSub>
                  </m:oMath>
                </a14:m>
                <a:r>
                  <a:rPr lang="en-US" sz="2400" b="1" dirty="0">
                    <a:solidFill>
                      <a:srgbClr val="FF0000"/>
                    </a:solidFill>
                  </a:rPr>
                  <a:t>= 16.6 % </a:t>
                </a:r>
              </a:p>
              <a:p>
                <a:pPr marL="0" indent="0">
                  <a:buNone/>
                </a:pPr>
                <a:endParaRPr lang="en-US" sz="2400" dirty="0"/>
              </a:p>
              <a:p>
                <a:pPr marL="0" indent="0">
                  <a:buNone/>
                </a:pPr>
                <a:r>
                  <a:rPr lang="en-US" sz="2400" dirty="0"/>
                  <a:t>2- the average number of units in the waiting line</a:t>
                </a:r>
              </a:p>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𝑞</m:t>
                        </m:r>
                      </m:sub>
                    </m:sSub>
                  </m:oMath>
                </a14:m>
                <a:r>
                  <a:rPr lang="en-US" sz="2400" dirty="0"/>
                  <a:t>= </a:t>
                </a:r>
                <a14:m>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5</m:t>
                            </m:r>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6</m:t>
                        </m:r>
                        <m:r>
                          <a:rPr lang="en-US" sz="2400" b="0" i="1" smtClean="0">
                            <a:latin typeface="Cambria Math" panose="02040503050406030204" pitchFamily="18" charset="0"/>
                          </a:rPr>
                          <m:t>(</m:t>
                        </m:r>
                        <m:r>
                          <a:rPr lang="en-US" sz="2400" b="0" i="1" smtClean="0">
                            <a:latin typeface="Cambria Math" panose="02040503050406030204" pitchFamily="18" charset="0"/>
                          </a:rPr>
                          <m:t>6</m:t>
                        </m:r>
                        <m:r>
                          <a:rPr lang="en-US" sz="2400" b="0" i="1" smtClean="0">
                            <a:latin typeface="Cambria Math" panose="02040503050406030204" pitchFamily="18" charset="0"/>
                          </a:rPr>
                          <m:t> −</m:t>
                        </m:r>
                        <m:r>
                          <a:rPr lang="en-US" sz="2400" b="0" i="1" smtClean="0">
                            <a:latin typeface="Cambria Math" panose="02040503050406030204" pitchFamily="18" charset="0"/>
                          </a:rPr>
                          <m:t>5</m:t>
                        </m:r>
                        <m:r>
                          <a:rPr lang="en-US" sz="2400" b="0" i="1" smtClean="0">
                            <a:latin typeface="Cambria Math" panose="02040503050406030204" pitchFamily="18" charset="0"/>
                          </a:rPr>
                          <m:t>)</m:t>
                        </m:r>
                      </m:den>
                    </m:f>
                  </m:oMath>
                </a14:m>
                <a:r>
                  <a:rPr lang="en-US" sz="2400" dirty="0"/>
                  <a:t>     </a:t>
                </a:r>
                <a14:m>
                  <m:oMath xmlns:m="http://schemas.openxmlformats.org/officeDocument/2006/math">
                    <m:sSub>
                      <m:sSubPr>
                        <m:ctrlPr>
                          <a:rPr lang="en-US" sz="2400" b="1" i="1" dirty="0" smtClean="0">
                            <a:solidFill>
                              <a:srgbClr val="FF0000"/>
                            </a:solidFill>
                            <a:latin typeface="Cambria Math" panose="02040503050406030204" pitchFamily="18" charset="0"/>
                          </a:rPr>
                        </m:ctrlPr>
                      </m:sSubPr>
                      <m:e>
                        <m:r>
                          <a:rPr lang="en-US" sz="2400" b="1" i="1" dirty="0" smtClean="0">
                            <a:solidFill>
                              <a:srgbClr val="FF0000"/>
                            </a:solidFill>
                            <a:latin typeface="Cambria Math" panose="02040503050406030204" pitchFamily="18" charset="0"/>
                          </a:rPr>
                          <m:t>𝑳</m:t>
                        </m:r>
                      </m:e>
                      <m:sub>
                        <m:r>
                          <a:rPr lang="en-US" sz="2400" b="1" i="1" dirty="0" smtClean="0">
                            <a:solidFill>
                              <a:srgbClr val="FF0000"/>
                            </a:solidFill>
                            <a:latin typeface="Cambria Math" panose="02040503050406030204" pitchFamily="18" charset="0"/>
                          </a:rPr>
                          <m:t>𝒒</m:t>
                        </m:r>
                      </m:sub>
                    </m:sSub>
                  </m:oMath>
                </a14:m>
                <a:r>
                  <a:rPr lang="en-US" sz="2400" b="1" dirty="0">
                    <a:solidFill>
                      <a:srgbClr val="FF0000"/>
                    </a:solidFill>
                  </a:rPr>
                  <a:t>= 4.16  customer</a:t>
                </a:r>
                <a:endParaRPr lang="en-US" sz="2400" b="1" dirty="0"/>
              </a:p>
              <a:p>
                <a:pPr marL="0" indent="0">
                  <a:buNone/>
                </a:pPr>
                <a:endParaRPr lang="en-US" sz="2400" dirty="0"/>
              </a:p>
              <a:p>
                <a:pPr marL="0" indent="0">
                  <a:buNone/>
                </a:pPr>
                <a:r>
                  <a:rPr lang="en-US" sz="2400" dirty="0"/>
                  <a:t>3- the average number of units in the system </a:t>
                </a:r>
              </a:p>
              <a:p>
                <a:pPr marL="0" indent="0">
                  <a:buNone/>
                </a:pPr>
                <a:r>
                  <a:rPr lang="en-US" sz="2400" dirty="0"/>
                  <a:t>L =  4.16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a:rPr>
                          <m:t>5</m:t>
                        </m:r>
                      </m:num>
                      <m:den>
                        <m:r>
                          <a:rPr lang="en-US" sz="2400" b="0" i="1" smtClean="0">
                            <a:latin typeface="Cambria Math"/>
                          </a:rPr>
                          <m:t>6</m:t>
                        </m:r>
                      </m:den>
                    </m:f>
                  </m:oMath>
                </a14:m>
                <a:r>
                  <a:rPr lang="en-US" sz="2400" dirty="0"/>
                  <a:t>                            </a:t>
                </a:r>
                <a:r>
                  <a:rPr lang="en-US" sz="2400" b="1" dirty="0">
                    <a:solidFill>
                      <a:srgbClr val="FF0000"/>
                    </a:solidFill>
                  </a:rPr>
                  <a:t> L = 5 customer</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68582"/>
                <a:ext cx="10515600" cy="4708381"/>
              </a:xfrm>
              <a:blipFill>
                <a:blip r:embed="rId2"/>
                <a:stretch>
                  <a:fillRect l="-928"/>
                </a:stretch>
              </a:blipFill>
            </p:spPr>
            <p:txBody>
              <a:bodyPr/>
              <a:lstStyle/>
              <a:p>
                <a:r>
                  <a:rPr lang="en-GB">
                    <a:noFill/>
                  </a:rPr>
                  <a:t> </a:t>
                </a:r>
              </a:p>
            </p:txBody>
          </p:sp>
        </mc:Fallback>
      </mc:AlternateContent>
      <p:pic>
        <p:nvPicPr>
          <p:cNvPr id="5122" name="Picture 2" descr="D:\DEPI\Chart of Accounts\Chart of accounts_page-0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2487"/>
            <a:ext cx="12192000" cy="1005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313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5264"/>
          </a:xfrm>
        </p:spPr>
        <p:txBody>
          <a:bodyPr>
            <a:normAutofit/>
          </a:bodyPr>
          <a:lstStyle/>
          <a:p>
            <a:r>
              <a:rPr lang="en-US" sz="4000" b="1" dirty="0">
                <a:solidFill>
                  <a:srgbClr val="FF0000"/>
                </a:solidFill>
              </a:rPr>
              <a:t>One single server   k = 1</a:t>
            </a:r>
            <a:endParaRPr lang="en-GB" sz="4000" b="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54727"/>
                <a:ext cx="10515600" cy="4722236"/>
              </a:xfrm>
            </p:spPr>
            <p:txBody>
              <a:bodyPr/>
              <a:lstStyle/>
              <a:p>
                <a:pPr marL="0" indent="0">
                  <a:buNone/>
                </a:pPr>
                <a:endParaRPr lang="en-US" sz="2000" dirty="0"/>
              </a:p>
              <a:p>
                <a:pPr marL="0" indent="0">
                  <a:buNone/>
                </a:pPr>
                <a:r>
                  <a:rPr lang="en-US" sz="2400" dirty="0"/>
                  <a:t>4- the average time a unit spends in the waiting line</a:t>
                </a:r>
              </a:p>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𝑞</m:t>
                        </m:r>
                      </m:sub>
                    </m:sSub>
                  </m:oMath>
                </a14:m>
                <a:r>
                  <a:rPr lang="en-US" sz="2400" dirty="0"/>
                  <a:t>=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a:rPr>
                          <m:t>4</m:t>
                        </m:r>
                        <m:r>
                          <a:rPr lang="en-US" sz="2400" b="0" i="1" dirty="0" smtClean="0">
                            <a:latin typeface="Cambria Math"/>
                          </a:rPr>
                          <m:t>.</m:t>
                        </m:r>
                        <m:r>
                          <a:rPr lang="en-US" sz="2400" b="0" i="1" dirty="0" smtClean="0">
                            <a:latin typeface="Cambria Math"/>
                          </a:rPr>
                          <m:t>16</m:t>
                        </m:r>
                      </m:num>
                      <m:den>
                        <m:r>
                          <a:rPr lang="en-US" sz="2400" b="0" i="1" dirty="0" smtClean="0">
                            <a:latin typeface="Cambria Math"/>
                          </a:rPr>
                          <m:t>5</m:t>
                        </m:r>
                        <m:r>
                          <a:rPr lang="en-US" sz="2400" b="0" i="1" dirty="0" smtClean="0">
                            <a:latin typeface="Cambria Math"/>
                          </a:rPr>
                          <m:t> </m:t>
                        </m:r>
                      </m:den>
                    </m:f>
                  </m:oMath>
                </a14:m>
                <a:r>
                  <a:rPr lang="en-US" sz="2400" dirty="0"/>
                  <a:t>                                </a:t>
                </a:r>
                <a14:m>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𝑾</m:t>
                        </m:r>
                      </m:e>
                      <m:sub>
                        <m:r>
                          <a:rPr lang="en-US" sz="2400" b="1" i="1">
                            <a:solidFill>
                              <a:srgbClr val="FF0000"/>
                            </a:solidFill>
                            <a:latin typeface="Cambria Math" panose="02040503050406030204" pitchFamily="18" charset="0"/>
                          </a:rPr>
                          <m:t>𝒒</m:t>
                        </m:r>
                      </m:sub>
                    </m:sSub>
                  </m:oMath>
                </a14:m>
                <a:r>
                  <a:rPr lang="en-US" sz="2400" b="1" dirty="0">
                    <a:solidFill>
                      <a:srgbClr val="FF0000"/>
                    </a:solidFill>
                  </a:rPr>
                  <a:t>= 50  minutes</a:t>
                </a:r>
                <a:endParaRPr lang="en-US" sz="2400" b="1" dirty="0"/>
              </a:p>
              <a:p>
                <a:pPr marL="0" indent="0">
                  <a:buNone/>
                </a:pPr>
                <a:endParaRPr lang="en-US" sz="2400" dirty="0"/>
              </a:p>
              <a:p>
                <a:pPr marL="0" indent="0">
                  <a:buNone/>
                </a:pPr>
                <a:r>
                  <a:rPr lang="en-US" sz="2400" dirty="0"/>
                  <a:t>5- the average time a unit spends in the system</a:t>
                </a:r>
              </a:p>
              <a:p>
                <a:pPr marL="0" indent="0">
                  <a:buNone/>
                </a:pPr>
                <a:r>
                  <a:rPr lang="en-US" sz="2400" dirty="0"/>
                  <a:t> W = 0.832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a:rPr>
                          <m:t>1</m:t>
                        </m:r>
                      </m:num>
                      <m:den>
                        <m:r>
                          <a:rPr lang="en-US" sz="2400" b="0" i="1" smtClean="0">
                            <a:latin typeface="Cambria Math"/>
                          </a:rPr>
                          <m:t>6</m:t>
                        </m:r>
                      </m:den>
                    </m:f>
                  </m:oMath>
                </a14:m>
                <a:r>
                  <a:rPr lang="en-US" sz="2400" dirty="0"/>
                  <a:t>                     </a:t>
                </a:r>
                <a:r>
                  <a:rPr lang="en-US" sz="2400" b="1" dirty="0">
                    <a:solidFill>
                      <a:srgbClr val="FF0000"/>
                    </a:solidFill>
                  </a:rPr>
                  <a:t>  W = 60 minutes</a:t>
                </a:r>
              </a:p>
              <a:p>
                <a:pPr marL="0" indent="0">
                  <a:buNone/>
                </a:pPr>
                <a:endParaRPr lang="en-US" sz="2400" dirty="0"/>
              </a:p>
              <a:p>
                <a:pPr marL="0" indent="0">
                  <a:buNone/>
                </a:pPr>
                <a:r>
                  <a:rPr lang="en-US" sz="2400" dirty="0"/>
                  <a:t>6- the probability that an arriving unit has to wait for service</a:t>
                </a:r>
              </a:p>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𝑤</m:t>
                        </m:r>
                        <m:r>
                          <a:rPr lang="en-US" sz="2400" b="0" i="1" smtClean="0">
                            <a:latin typeface="Cambria Math" panose="02040503050406030204" pitchFamily="18" charset="0"/>
                          </a:rPr>
                          <m:t> = </m:t>
                        </m:r>
                      </m:sub>
                    </m:sSub>
                  </m:oMath>
                </a14:m>
                <a:r>
                  <a:rPr lang="en-US" sz="2400" dirty="0"/>
                  <a:t>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a:rPr>
                          <m:t>5</m:t>
                        </m:r>
                      </m:num>
                      <m:den>
                        <m:r>
                          <a:rPr lang="en-US" sz="2400" b="0" i="1" dirty="0" smtClean="0">
                            <a:latin typeface="Cambria Math"/>
                          </a:rPr>
                          <m:t>6</m:t>
                        </m:r>
                      </m:den>
                    </m:f>
                  </m:oMath>
                </a14:m>
                <a:r>
                  <a:rPr lang="en-US" sz="2400" dirty="0"/>
                  <a:t>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𝑃</m:t>
                        </m:r>
                      </m:e>
                      <m:sub>
                        <m:r>
                          <a:rPr lang="en-US" sz="2400" b="0" i="1" dirty="0" smtClean="0">
                            <a:latin typeface="Cambria Math" panose="02040503050406030204" pitchFamily="18" charset="0"/>
                          </a:rPr>
                          <m:t>𝑤</m:t>
                        </m:r>
                      </m:sub>
                    </m:sSub>
                    <m:r>
                      <a:rPr lang="en-US" sz="2400" b="0" i="0" dirty="0" smtClean="0">
                        <a:latin typeface="Cambria Math" panose="02040503050406030204" pitchFamily="18" charset="0"/>
                      </a:rPr>
                      <m:t>=</m:t>
                    </m:r>
                  </m:oMath>
                </a14:m>
                <a:r>
                  <a:rPr lang="en-US" sz="2400" dirty="0"/>
                  <a:t> 0.83       </a:t>
                </a:r>
                <a14:m>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a:rPr>
                          <m:t>𝑷</m:t>
                        </m:r>
                      </m:e>
                      <m:sub>
                        <m:r>
                          <a:rPr lang="en-US" sz="2400" b="1" i="1" smtClean="0">
                            <a:solidFill>
                              <a:srgbClr val="FF0000"/>
                            </a:solidFill>
                            <a:latin typeface="Cambria Math"/>
                          </a:rPr>
                          <m:t>𝒘</m:t>
                        </m:r>
                      </m:sub>
                    </m:sSub>
                  </m:oMath>
                </a14:m>
                <a:r>
                  <a:rPr lang="en-US" sz="2400" b="1" dirty="0">
                    <a:solidFill>
                      <a:srgbClr val="FF0000"/>
                    </a:solidFill>
                  </a:rPr>
                  <a:t> = 83.3 %</a:t>
                </a:r>
              </a:p>
              <a:p>
                <a:pPr marL="0" indent="0">
                  <a:buNone/>
                </a:pPr>
                <a:endParaRPr lang="en-GB"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54727"/>
                <a:ext cx="10515600" cy="4722236"/>
              </a:xfrm>
              <a:blipFill>
                <a:blip r:embed="rId2"/>
                <a:stretch>
                  <a:fillRect l="-928"/>
                </a:stretch>
              </a:blipFill>
            </p:spPr>
            <p:txBody>
              <a:bodyPr/>
              <a:lstStyle/>
              <a:p>
                <a:r>
                  <a:rPr lang="en-GB">
                    <a:noFill/>
                  </a:rPr>
                  <a:t> </a:t>
                </a:r>
              </a:p>
            </p:txBody>
          </p:sp>
        </mc:Fallback>
      </mc:AlternateContent>
      <p:pic>
        <p:nvPicPr>
          <p:cNvPr id="6146" name="Picture 2" descr="D:\DEPI\Chart of Accounts\Chart of accounts_page-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2486"/>
            <a:ext cx="12192000" cy="1005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005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511"/>
          </a:xfrm>
        </p:spPr>
        <p:txBody>
          <a:bodyPr>
            <a:normAutofit/>
          </a:bodyPr>
          <a:lstStyle/>
          <a:p>
            <a:r>
              <a:rPr lang="en-US" b="1" dirty="0">
                <a:solidFill>
                  <a:srgbClr val="FF0000"/>
                </a:solidFill>
              </a:rPr>
              <a:t>Multiple Server   K = 2</a:t>
            </a:r>
            <a:endParaRPr lang="en-GB" b="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0382" y="1177636"/>
                <a:ext cx="10515600" cy="4874636"/>
              </a:xfrm>
            </p:spPr>
            <p:txBody>
              <a:bodyPr>
                <a:normAutofit/>
              </a:bodyPr>
              <a:lstStyle/>
              <a:p>
                <a:pPr marL="0" indent="0">
                  <a:buNone/>
                </a:pPr>
                <a:r>
                  <a:rPr lang="en-US" sz="2400" dirty="0"/>
                  <a:t>1- the probability that no units are in the system</a:t>
                </a:r>
              </a:p>
              <a:p>
                <a:pPr marL="0" indent="0">
                  <a:buNone/>
                </a:pPr>
                <a:endParaRPr lang="en-US" sz="2000" dirty="0"/>
              </a:p>
              <a:p>
                <a:pPr marL="0" indent="0">
                  <a:buNone/>
                </a:pPr>
                <a14:m>
                  <m:oMathPara xmlns:m="http://schemas.openxmlformats.org/officeDocument/2006/math">
                    <m:oMathParaPr>
                      <m:jc m:val="left"/>
                    </m:oMathParaPr>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5</m:t>
                                          </m:r>
                                        </m:num>
                                        <m:den>
                                          <m:r>
                                            <a:rPr lang="en-US" sz="2000" b="0" i="1" smtClean="0">
                                              <a:latin typeface="Cambria Math" panose="02040503050406030204" pitchFamily="18" charset="0"/>
                                            </a:rPr>
                                            <m:t>6</m:t>
                                          </m:r>
                                        </m:den>
                                      </m:f>
                                    </m:e>
                                  </m:d>
                                </m:e>
                                <m:sup>
                                  <m:r>
                                    <a:rPr lang="en-US" sz="2000" b="0" i="1" smtClean="0">
                                      <a:latin typeface="Cambria Math" panose="02040503050406030204" pitchFamily="18" charset="0"/>
                                    </a:rPr>
                                    <m:t>0</m:t>
                                  </m:r>
                                </m:sup>
                              </m:sSup>
                            </m:num>
                            <m:den>
                              <m:r>
                                <a:rPr lang="en-US" sz="2000" b="0" i="1" smtClean="0">
                                  <a:latin typeface="Cambria Math" panose="02040503050406030204" pitchFamily="18" charset="0"/>
                                </a:rPr>
                                <m:t>0</m:t>
                              </m:r>
                              <m:r>
                                <a:rPr lang="en-US" sz="2000" b="0" i="1" smtClean="0">
                                  <a:latin typeface="Cambria Math" panose="02040503050406030204" pitchFamily="18" charset="0"/>
                                </a:rPr>
                                <m:t>ǃ</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5</m:t>
                                      </m:r>
                                    </m:num>
                                    <m:den>
                                      <m:r>
                                        <a:rPr lang="en-US" sz="2000" b="0" i="1" smtClean="0">
                                          <a:latin typeface="Cambria Math" panose="02040503050406030204" pitchFamily="18" charset="0"/>
                                        </a:rPr>
                                        <m:t>6</m:t>
                                      </m:r>
                                    </m:den>
                                  </m:f>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num>
                            <m:den>
                              <m:r>
                                <a:rPr lang="en-US" sz="2000" b="0" i="1" smtClean="0">
                                  <a:latin typeface="Cambria Math" panose="02040503050406030204" pitchFamily="18" charset="0"/>
                                </a:rPr>
                                <m:t>1</m:t>
                              </m:r>
                              <m:r>
                                <a:rPr lang="en-US" sz="2000" b="0" i="1" smtClean="0">
                                  <a:latin typeface="Cambria Math" panose="02040503050406030204" pitchFamily="18" charset="0"/>
                                </a:rPr>
                                <m:t>ǃ</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5</m:t>
                                      </m:r>
                                    </m:num>
                                    <m:den>
                                      <m:r>
                                        <a:rPr lang="en-US" sz="2000" b="0" i="1" smtClean="0">
                                          <a:latin typeface="Cambria Math" panose="02040503050406030204" pitchFamily="18" charset="0"/>
                                        </a:rPr>
                                        <m:t>6</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r>
                                <a:rPr lang="en-US" sz="2000" b="0" i="1" smtClean="0">
                                  <a:latin typeface="Cambria Math" panose="02040503050406030204" pitchFamily="18" charset="0"/>
                                </a:rPr>
                                <m:t>ǃ</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m:t>
                              </m:r>
                              <m:r>
                                <a:rPr lang="en-US" sz="2000" b="0" i="1" smtClean="0">
                                  <a:latin typeface="Cambria Math" panose="02040503050406030204" pitchFamily="18" charset="0"/>
                                </a:rPr>
                                <m:t>6</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rPr>
                                    <m:t>∗</m:t>
                                  </m:r>
                                  <m:r>
                                    <a:rPr lang="en-US" sz="2000" b="0" i="1" smtClean="0">
                                      <a:latin typeface="Cambria Math" panose="02040503050406030204" pitchFamily="18" charset="0"/>
                                    </a:rPr>
                                    <m:t>6</m:t>
                                  </m:r>
                                </m:e>
                              </m:d>
                              <m:r>
                                <a:rPr lang="en-US" sz="2000" b="0" i="1" smtClean="0">
                                  <a:latin typeface="Cambria Math" panose="02040503050406030204" pitchFamily="18" charset="0"/>
                                </a:rPr>
                                <m:t>−</m:t>
                              </m:r>
                              <m:r>
                                <a:rPr lang="en-US" sz="2000" b="0" i="1" smtClean="0">
                                  <a:latin typeface="Cambria Math" panose="02040503050406030204" pitchFamily="18" charset="0"/>
                                </a:rPr>
                                <m:t>5</m:t>
                              </m:r>
                            </m:den>
                          </m:f>
                          <m:r>
                            <a:rPr lang="en-US" sz="2000" b="0" i="1" smtClean="0">
                              <a:latin typeface="Cambria Math" panose="02040503050406030204" pitchFamily="18" charset="0"/>
                            </a:rPr>
                            <m:t> )</m:t>
                          </m:r>
                        </m:den>
                      </m:f>
                    </m:oMath>
                  </m:oMathPara>
                </a14:m>
                <a:endParaRPr lang="en-GB" sz="2000" dirty="0"/>
              </a:p>
              <a:p>
                <a:pPr marL="0" indent="0">
                  <a:buNone/>
                </a:pPr>
                <a:endParaRPr lang="en-US" sz="2000" dirty="0"/>
              </a:p>
              <a:p>
                <a:pPr marL="0" indent="0">
                  <a:buNone/>
                </a:pPr>
                <a14:m>
                  <m:oMath xmlns:m="http://schemas.openxmlformats.org/officeDocument/2006/math">
                    <m:sSub>
                      <m:sSubPr>
                        <m:ctrlPr>
                          <a:rPr lang="en-GB"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𝑷</m:t>
                        </m:r>
                      </m:e>
                      <m:sub>
                        <m:r>
                          <a:rPr lang="en-US" sz="2400" b="1" i="1" smtClean="0">
                            <a:solidFill>
                              <a:srgbClr val="FF0000"/>
                            </a:solidFill>
                            <a:latin typeface="Cambria Math" panose="02040503050406030204" pitchFamily="18" charset="0"/>
                          </a:rPr>
                          <m:t>𝒐</m:t>
                        </m:r>
                      </m:sub>
                    </m:sSub>
                  </m:oMath>
                </a14:m>
                <a:r>
                  <a:rPr lang="en-GB" sz="2400" b="1" dirty="0">
                    <a:solidFill>
                      <a:srgbClr val="FF0000"/>
                    </a:solidFill>
                  </a:rPr>
                  <a:t>= 41.17 %</a:t>
                </a:r>
              </a:p>
              <a:p>
                <a:pPr marL="0" indent="0">
                  <a:buNone/>
                </a:pPr>
                <a:r>
                  <a:rPr lang="en-US" sz="2400" dirty="0"/>
                  <a:t>2- the average number of units in the waiting line</a:t>
                </a:r>
              </a:p>
              <a:p>
                <a:pPr marL="0" indent="0">
                  <a:buNone/>
                </a:pPr>
                <a14:m>
                  <m:oMath xmlns:m="http://schemas.openxmlformats.org/officeDocument/2006/math">
                    <m:sSub>
                      <m:sSubPr>
                        <m:ctrlPr>
                          <a:rPr lang="en-GB"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𝑞</m:t>
                        </m:r>
                      </m:sub>
                    </m:sSub>
                  </m:oMath>
                </a14:m>
                <a:r>
                  <a:rPr lang="en-GB" sz="2400" dirty="0"/>
                  <a:t> = </a:t>
                </a:r>
                <a14:m>
                  <m:oMath xmlns:m="http://schemas.openxmlformats.org/officeDocument/2006/math">
                    <m:f>
                      <m:fPr>
                        <m:ctrlPr>
                          <a:rPr lang="en-GB" sz="2400" i="1" smtClean="0">
                            <a:latin typeface="Cambria Math" panose="02040503050406030204" pitchFamily="18" charset="0"/>
                          </a:rPr>
                        </m:ctrlPr>
                      </m:fPr>
                      <m:num>
                        <m:sSup>
                          <m:sSupPr>
                            <m:ctrlPr>
                              <a:rPr lang="en-GB" sz="2400" i="1" smtClean="0">
                                <a:latin typeface="Cambria Math" panose="02040503050406030204" pitchFamily="18" charset="0"/>
                              </a:rPr>
                            </m:ctrlPr>
                          </m:sSupPr>
                          <m:e>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6</m:t>
                                </m:r>
                              </m:den>
                            </m:f>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r>
                          <a:rPr lang="en-US" sz="2400" b="0" i="1" smtClean="0">
                            <a:latin typeface="Cambria Math" panose="02040503050406030204" pitchFamily="18" charset="0"/>
                          </a:rPr>
                          <m:t>5</m:t>
                        </m:r>
                        <m:r>
                          <a:rPr lang="en-US" sz="2400" b="0" i="1" smtClean="0">
                            <a:latin typeface="Cambria Math" panose="02040503050406030204" pitchFamily="18" charset="0"/>
                          </a:rPr>
                          <m:t> ∗</m:t>
                        </m:r>
                        <m:r>
                          <a:rPr lang="en-US" sz="2400" b="0" i="1" smtClean="0">
                            <a:latin typeface="Cambria Math" panose="02040503050406030204" pitchFamily="18" charset="0"/>
                          </a:rPr>
                          <m:t>6</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1</m:t>
                            </m:r>
                          </m:e>
                        </m:d>
                        <m:r>
                          <a:rPr lang="en-US" sz="2400" b="0" i="1" smtClean="0">
                            <a:latin typeface="Cambria Math" panose="02040503050406030204" pitchFamily="18" charset="0"/>
                          </a:rPr>
                          <m:t>ǃ</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6</m:t>
                            </m:r>
                            <m:r>
                              <a:rPr lang="en-US" sz="2400" b="0" i="1" smtClean="0">
                                <a:latin typeface="Cambria Math" panose="02040503050406030204" pitchFamily="18" charset="0"/>
                              </a:rPr>
                              <m:t>−</m:t>
                            </m:r>
                            <m:r>
                              <a:rPr lang="en-US" sz="2400" b="0" i="1" smtClean="0">
                                <a:latin typeface="Cambria Math" panose="02040503050406030204" pitchFamily="18" charset="0"/>
                              </a:rPr>
                              <m:t>5</m:t>
                            </m:r>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 ∗ </m:t>
                    </m:r>
                  </m:oMath>
                </a14:m>
                <a:r>
                  <a:rPr lang="en-GB" sz="2400" dirty="0"/>
                  <a:t>0.4117         </a:t>
                </a:r>
                <a14:m>
                  <m:oMath xmlns:m="http://schemas.openxmlformats.org/officeDocument/2006/math">
                    <m:sSub>
                      <m:sSubPr>
                        <m:ctrlPr>
                          <a:rPr lang="en-GB" sz="2400" b="1" i="1" smtClean="0">
                            <a:solidFill>
                              <a:srgbClr val="FF0000"/>
                            </a:solidFill>
                            <a:latin typeface="Cambria Math" panose="02040503050406030204" pitchFamily="18" charset="0"/>
                          </a:rPr>
                        </m:ctrlPr>
                      </m:sSubPr>
                      <m:e>
                        <m:r>
                          <a:rPr lang="en-US" sz="2400" b="1" i="1" smtClean="0">
                            <a:solidFill>
                              <a:srgbClr val="FF0000"/>
                            </a:solidFill>
                            <a:latin typeface="Cambria Math"/>
                          </a:rPr>
                          <m:t>𝑳</m:t>
                        </m:r>
                      </m:e>
                      <m:sub>
                        <m:r>
                          <a:rPr lang="en-US" sz="2400" b="1" i="1" smtClean="0">
                            <a:solidFill>
                              <a:srgbClr val="FF0000"/>
                            </a:solidFill>
                            <a:latin typeface="Cambria Math"/>
                          </a:rPr>
                          <m:t>𝒒</m:t>
                        </m:r>
                      </m:sub>
                    </m:sSub>
                  </m:oMath>
                </a14:m>
                <a:r>
                  <a:rPr lang="en-GB" sz="2400" b="1" dirty="0">
                    <a:solidFill>
                      <a:srgbClr val="FF0000"/>
                    </a:solidFill>
                  </a:rPr>
                  <a:t>= 0.1750  customer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0382" y="1177636"/>
                <a:ext cx="10515600" cy="4874636"/>
              </a:xfrm>
              <a:blipFill>
                <a:blip r:embed="rId2"/>
                <a:stretch>
                  <a:fillRect l="-870" t="-1750"/>
                </a:stretch>
              </a:blipFill>
            </p:spPr>
            <p:txBody>
              <a:bodyPr/>
              <a:lstStyle/>
              <a:p>
                <a:r>
                  <a:rPr lang="en-GB">
                    <a:noFill/>
                  </a:rPr>
                  <a:t> </a:t>
                </a:r>
              </a:p>
            </p:txBody>
          </p:sp>
        </mc:Fallback>
      </mc:AlternateContent>
      <p:pic>
        <p:nvPicPr>
          <p:cNvPr id="7170" name="Picture 2" descr="D:\DEPI\Chart of Accounts\Chart of accounts_page-00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37343"/>
            <a:ext cx="12337142" cy="1005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71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3966"/>
          </a:xfrm>
        </p:spPr>
        <p:txBody>
          <a:bodyPr>
            <a:normAutofit fontScale="90000"/>
          </a:bodyPr>
          <a:lstStyle/>
          <a:p>
            <a:r>
              <a:rPr lang="en-US" b="1" dirty="0">
                <a:solidFill>
                  <a:srgbClr val="FF0000"/>
                </a:solidFill>
              </a:rPr>
              <a:t>Multiple Server   K = 2</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19200"/>
                <a:ext cx="10515600" cy="4957763"/>
              </a:xfrm>
            </p:spPr>
            <p:txBody>
              <a:bodyPr/>
              <a:lstStyle/>
              <a:p>
                <a:pPr marL="0" indent="0">
                  <a:buNone/>
                </a:pPr>
                <a:r>
                  <a:rPr lang="en-US" sz="2400" dirty="0"/>
                  <a:t>3- the average number of units in the system </a:t>
                </a:r>
              </a:p>
              <a:p>
                <a:pPr marL="0" indent="0">
                  <a:buNone/>
                </a:pPr>
                <a:r>
                  <a:rPr lang="en-US" dirty="0"/>
                  <a:t>L =   0.1750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5</m:t>
                        </m:r>
                      </m:num>
                      <m:den>
                        <m:r>
                          <a:rPr lang="en-US" b="0" i="1" smtClean="0">
                            <a:latin typeface="Cambria Math" panose="02040503050406030204" pitchFamily="18" charset="0"/>
                          </a:rPr>
                          <m:t>6</m:t>
                        </m:r>
                      </m:den>
                    </m:f>
                  </m:oMath>
                </a14:m>
                <a:r>
                  <a:rPr lang="en-GB" dirty="0"/>
                  <a:t>         </a:t>
                </a:r>
                <a:r>
                  <a:rPr lang="en-GB" b="1" dirty="0">
                    <a:solidFill>
                      <a:srgbClr val="FF0000"/>
                    </a:solidFill>
                  </a:rPr>
                  <a:t> L = 1.0083  customer</a:t>
                </a:r>
              </a:p>
              <a:p>
                <a:pPr marL="0" indent="0">
                  <a:buNone/>
                </a:pPr>
                <a:r>
                  <a:rPr lang="en-US" sz="2400" dirty="0"/>
                  <a:t>4- the average time a unit spends in the waiting line</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𝑞</m:t>
                        </m:r>
                      </m:sub>
                    </m:sSub>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a:rPr>
                          <m:t>0</m:t>
                        </m:r>
                        <m:r>
                          <a:rPr lang="en-US" b="0" i="1" dirty="0" smtClean="0">
                            <a:latin typeface="Cambria Math"/>
                          </a:rPr>
                          <m:t>.</m:t>
                        </m:r>
                        <m:r>
                          <a:rPr lang="en-US" b="0" i="1" dirty="0" smtClean="0">
                            <a:latin typeface="Cambria Math"/>
                          </a:rPr>
                          <m:t>1750</m:t>
                        </m:r>
                      </m:num>
                      <m:den>
                        <m:r>
                          <a:rPr lang="en-US" b="0" i="1" dirty="0" smtClean="0">
                            <a:latin typeface="Cambria Math"/>
                          </a:rPr>
                          <m:t>5</m:t>
                        </m:r>
                      </m:den>
                    </m:f>
                  </m:oMath>
                </a14:m>
                <a:r>
                  <a:rPr lang="en-US" dirty="0"/>
                  <a:t>                             </a:t>
                </a:r>
                <a:r>
                  <a:rPr lang="en-US" b="1" dirty="0">
                    <a:solidFill>
                      <a:srgbClr val="FF0000"/>
                    </a:solidFill>
                  </a:rPr>
                  <a:t>    </a:t>
                </a: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𝑾</m:t>
                        </m:r>
                      </m:e>
                      <m:sub>
                        <m:r>
                          <a:rPr lang="en-US" b="1" i="1">
                            <a:solidFill>
                              <a:srgbClr val="FF0000"/>
                            </a:solidFill>
                            <a:latin typeface="Cambria Math" panose="02040503050406030204" pitchFamily="18" charset="0"/>
                          </a:rPr>
                          <m:t>𝒒</m:t>
                        </m:r>
                      </m:sub>
                    </m:sSub>
                  </m:oMath>
                </a14:m>
                <a:r>
                  <a:rPr lang="en-US" b="1" dirty="0">
                    <a:solidFill>
                      <a:srgbClr val="FF0000"/>
                    </a:solidFill>
                  </a:rPr>
                  <a:t>= 2.1   minutes</a:t>
                </a:r>
                <a:endParaRPr lang="en-US" b="1" dirty="0"/>
              </a:p>
              <a:p>
                <a:pPr marL="0" indent="0">
                  <a:buNone/>
                </a:pPr>
                <a:r>
                  <a:rPr lang="en-US" sz="2400" dirty="0"/>
                  <a:t>5- the average time a unit spends in the system</a:t>
                </a:r>
              </a:p>
              <a:p>
                <a:pPr marL="0" indent="0">
                  <a:buNone/>
                </a:pPr>
                <a:r>
                  <a:rPr lang="en-US" sz="2400" dirty="0"/>
                  <a:t> W = 0.035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a:rPr>
                          <m:t>1</m:t>
                        </m:r>
                      </m:num>
                      <m:den>
                        <m:r>
                          <a:rPr lang="en-US" sz="2400" b="0" i="1" smtClean="0">
                            <a:latin typeface="Cambria Math"/>
                          </a:rPr>
                          <m:t>6</m:t>
                        </m:r>
                      </m:den>
                    </m:f>
                  </m:oMath>
                </a14:m>
                <a:r>
                  <a:rPr lang="en-US" sz="2400" dirty="0"/>
                  <a:t>         </a:t>
                </a:r>
                <a:r>
                  <a:rPr lang="en-US" sz="2400" b="1" dirty="0">
                    <a:solidFill>
                      <a:srgbClr val="FF0000"/>
                    </a:solidFill>
                  </a:rPr>
                  <a:t>W = 12.1  minutes </a:t>
                </a:r>
              </a:p>
              <a:p>
                <a:pPr marL="0" indent="0">
                  <a:buNone/>
                </a:pPr>
                <a:r>
                  <a:rPr lang="en-US" dirty="0"/>
                  <a:t>6- the probability that an arriving unit has to wait for service</a:t>
                </a:r>
              </a:p>
              <a:p>
                <a:pPr marL="0" indent="0">
                  <a:buNone/>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𝑤</m:t>
                        </m:r>
                        <m:r>
                          <a:rPr lang="en-US" i="1">
                            <a:latin typeface="Cambria Math" panose="02040503050406030204" pitchFamily="18" charset="0"/>
                          </a:rPr>
                          <m:t> = </m:t>
                        </m:r>
                      </m:sub>
                    </m:sSub>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a:rPr>
                          <m:t>1</m:t>
                        </m:r>
                      </m:num>
                      <m:den>
                        <m:r>
                          <a:rPr lang="en-US" b="0" i="1" dirty="0" smtClean="0">
                            <a:latin typeface="Cambria Math"/>
                          </a:rPr>
                          <m:t>2</m:t>
                        </m:r>
                        <m:r>
                          <a:rPr lang="en-US" b="0" i="1" dirty="0" smtClean="0">
                            <a:latin typeface="Cambria Math"/>
                          </a:rPr>
                          <m:t>ǃ</m:t>
                        </m:r>
                      </m:den>
                    </m:f>
                  </m:oMath>
                </a14:m>
                <a:r>
                  <a:rPr lang="en-US" dirty="0"/>
                  <a:t> (</a:t>
                </a:r>
                <a14:m>
                  <m:oMath xmlns:m="http://schemas.openxmlformats.org/officeDocument/2006/math">
                    <m:r>
                      <a:rPr lang="en-US" b="0" i="0" dirty="0" smtClean="0">
                        <a:latin typeface="Cambria Math"/>
                      </a:rPr>
                      <m:t> </m:t>
                    </m:r>
                    <m:sSup>
                      <m:sSupPr>
                        <m:ctrlPr>
                          <a:rPr lang="en-US" i="1" dirty="0" smtClean="0">
                            <a:latin typeface="Cambria Math" panose="02040503050406030204" pitchFamily="18" charset="0"/>
                          </a:rPr>
                        </m:ctrlPr>
                      </m:sSupPr>
                      <m:e>
                        <m:f>
                          <m:fPr>
                            <m:ctrlPr>
                              <a:rPr lang="en-US" b="0" i="1" dirty="0" smtClean="0">
                                <a:latin typeface="Cambria Math" panose="02040503050406030204" pitchFamily="18" charset="0"/>
                              </a:rPr>
                            </m:ctrlPr>
                          </m:fPr>
                          <m:num>
                            <m:r>
                              <a:rPr lang="en-US" b="0" i="1" dirty="0" smtClean="0">
                                <a:latin typeface="Cambria Math"/>
                              </a:rPr>
                              <m:t>5</m:t>
                            </m:r>
                          </m:num>
                          <m:den>
                            <m:r>
                              <a:rPr lang="en-US" b="0" i="1" dirty="0" smtClean="0">
                                <a:latin typeface="Cambria Math"/>
                              </a:rPr>
                              <m:t>6</m:t>
                            </m:r>
                          </m:den>
                        </m:f>
                      </m:e>
                      <m:sup>
                        <m:r>
                          <a:rPr lang="en-US" b="0" i="1" dirty="0" smtClean="0">
                            <a:latin typeface="Cambria Math"/>
                          </a:rPr>
                          <m:t>2</m:t>
                        </m:r>
                      </m:sup>
                    </m:sSup>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a:rPr>
                          <m:t>2</m:t>
                        </m:r>
                        <m:r>
                          <a:rPr lang="en-US" b="0" i="1" dirty="0" smtClean="0">
                            <a:latin typeface="Cambria Math"/>
                          </a:rPr>
                          <m:t>∗</m:t>
                        </m:r>
                        <m:r>
                          <a:rPr lang="en-US" b="0" i="1" dirty="0" smtClean="0">
                            <a:latin typeface="Cambria Math"/>
                          </a:rPr>
                          <m:t>6</m:t>
                        </m:r>
                      </m:num>
                      <m:den>
                        <m:r>
                          <a:rPr lang="en-US" b="0" i="1" dirty="0" smtClean="0">
                            <a:latin typeface="Cambria Math"/>
                          </a:rPr>
                          <m:t>12</m:t>
                        </m:r>
                        <m:r>
                          <a:rPr lang="en-US" b="0" i="1" dirty="0" smtClean="0">
                            <a:latin typeface="Cambria Math"/>
                          </a:rPr>
                          <m:t>−</m:t>
                        </m:r>
                        <m:r>
                          <a:rPr lang="en-US" b="0" i="1" dirty="0" smtClean="0">
                            <a:latin typeface="Cambria Math"/>
                          </a:rPr>
                          <m:t>5</m:t>
                        </m:r>
                      </m:den>
                    </m:f>
                  </m:oMath>
                </a14:m>
                <a:r>
                  <a:rPr lang="en-US" dirty="0"/>
                  <a:t> ) * 0.4117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𝑷</m:t>
                        </m:r>
                      </m:e>
                      <m:sub>
                        <m:r>
                          <a:rPr lang="en-US" b="1" i="1" dirty="0">
                            <a:solidFill>
                              <a:srgbClr val="FF0000"/>
                            </a:solidFill>
                            <a:latin typeface="Cambria Math" panose="02040503050406030204" pitchFamily="18" charset="0"/>
                          </a:rPr>
                          <m:t>𝒘</m:t>
                        </m:r>
                      </m:sub>
                    </m:sSub>
                    <m:r>
                      <a:rPr lang="en-US" b="1" dirty="0">
                        <a:solidFill>
                          <a:srgbClr val="FF0000"/>
                        </a:solidFill>
                        <a:latin typeface="Cambria Math" panose="02040503050406030204" pitchFamily="18" charset="0"/>
                      </a:rPr>
                      <m:t>=</m:t>
                    </m:r>
                  </m:oMath>
                </a14:m>
                <a:r>
                  <a:rPr lang="en-US" b="1" dirty="0">
                    <a:solidFill>
                      <a:srgbClr val="FF0000"/>
                    </a:solidFill>
                  </a:rPr>
                  <a:t> 24.50 %</a:t>
                </a:r>
              </a:p>
              <a:p>
                <a:pPr marL="0"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19200"/>
                <a:ext cx="10515600" cy="4957763"/>
              </a:xfrm>
              <a:blipFill>
                <a:blip r:embed="rId2"/>
                <a:stretch>
                  <a:fillRect l="-1217" t="-1722"/>
                </a:stretch>
              </a:blipFill>
            </p:spPr>
            <p:txBody>
              <a:bodyPr/>
              <a:lstStyle/>
              <a:p>
                <a:r>
                  <a:rPr lang="en-GB">
                    <a:noFill/>
                  </a:rPr>
                  <a:t> </a:t>
                </a:r>
              </a:p>
            </p:txBody>
          </p:sp>
        </mc:Fallback>
      </mc:AlternateContent>
      <p:pic>
        <p:nvPicPr>
          <p:cNvPr id="8194" name="Picture 2" descr="D:\DEPI\Chart of Accounts\Chart of accounts_page-0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3114"/>
            <a:ext cx="12192000" cy="1005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798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FD7EE7-3A3F-4A5C-8019-F2EC8CCB75FA}"/>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Group Members </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EB025D8-7461-0D64-9462-4ACCFA42C6F3}"/>
              </a:ext>
            </a:extLst>
          </p:cNvPr>
          <p:cNvSpPr>
            <a:spLocks noGrp="1"/>
          </p:cNvSpPr>
          <p:nvPr>
            <p:ph type="body" idx="1"/>
          </p:nvPr>
        </p:nvSpPr>
        <p:spPr>
          <a:xfrm>
            <a:off x="5126418" y="552091"/>
            <a:ext cx="6224335" cy="5431536"/>
          </a:xfrm>
        </p:spPr>
        <p:txBody>
          <a:bodyPr vert="horz" lIns="91440" tIns="45720" rIns="91440" bIns="45720" rtlCol="0" anchor="ctr">
            <a:normAutofit/>
          </a:bodyPr>
          <a:lstStyle/>
          <a:p>
            <a:pPr marL="1143000" marR="0" lvl="2" indent="-228600" rtl="0">
              <a:spcBef>
                <a:spcPts val="965"/>
              </a:spcBef>
              <a:buSzPts val="1100"/>
              <a:buFont typeface="Trebuchet MS" panose="020B0603020202020204" pitchFamily="34" charset="0"/>
              <a:buAutoNum type="arabicPeriod"/>
              <a:tabLst>
                <a:tab pos="978535" algn="l"/>
              </a:tabLst>
            </a:pPr>
            <a:r>
              <a:rPr lang="en-US" sz="1800" spc="-5" dirty="0">
                <a:effectLst/>
                <a:latin typeface="Trebuchet MS" panose="020B0603020202020204" pitchFamily="34" charset="0"/>
                <a:ea typeface="Trebuchet MS" panose="020B0603020202020204" pitchFamily="34" charset="0"/>
                <a:cs typeface="Trebuchet MS" panose="020B0603020202020204" pitchFamily="34" charset="0"/>
              </a:rPr>
              <a:t>Islam Mohammed </a:t>
            </a:r>
            <a:r>
              <a:rPr lang="en-US" sz="1800" spc="-5" dirty="0" err="1">
                <a:effectLst/>
                <a:latin typeface="Trebuchet MS" panose="020B0603020202020204" pitchFamily="34" charset="0"/>
                <a:ea typeface="Trebuchet MS" panose="020B0603020202020204" pitchFamily="34" charset="0"/>
                <a:cs typeface="Trebuchet MS" panose="020B0603020202020204" pitchFamily="34" charset="0"/>
              </a:rPr>
              <a:t>Wheed</a:t>
            </a:r>
            <a:r>
              <a:rPr lang="en-US" sz="1800" spc="-5" dirty="0">
                <a:effectLst/>
                <a:latin typeface="Trebuchet MS" panose="020B0603020202020204" pitchFamily="34" charset="0"/>
                <a:ea typeface="Trebuchet MS" panose="020B0603020202020204" pitchFamily="34" charset="0"/>
                <a:cs typeface="Trebuchet MS" panose="020B0603020202020204" pitchFamily="34" charset="0"/>
              </a:rPr>
              <a:t> Ibrahim</a:t>
            </a:r>
          </a:p>
          <a:p>
            <a:pPr marL="1143000" marR="0" lvl="2" indent="-228600">
              <a:spcBef>
                <a:spcPts val="175"/>
              </a:spcBef>
              <a:buSzPts val="1100"/>
              <a:buFont typeface="Trebuchet MS" panose="020B0603020202020204" pitchFamily="34" charset="0"/>
              <a:buAutoNum type="arabicPeriod"/>
              <a:tabLst>
                <a:tab pos="978535" algn="l"/>
              </a:tabLst>
            </a:pPr>
            <a:r>
              <a:rPr lang="en-US" sz="1800" spc="-10" dirty="0">
                <a:effectLst/>
                <a:latin typeface="Trebuchet MS" panose="020B0603020202020204" pitchFamily="34" charset="0"/>
                <a:ea typeface="Trebuchet MS" panose="020B0603020202020204" pitchFamily="34" charset="0"/>
                <a:cs typeface="Trebuchet MS" panose="020B0603020202020204" pitchFamily="34" charset="0"/>
              </a:rPr>
              <a:t>Mahmoud Mohamed Mahmoud </a:t>
            </a:r>
            <a:r>
              <a:rPr lang="en-US" sz="1800" spc="-10" dirty="0" err="1">
                <a:effectLst/>
                <a:latin typeface="Trebuchet MS" panose="020B0603020202020204" pitchFamily="34" charset="0"/>
                <a:ea typeface="Trebuchet MS" panose="020B0603020202020204" pitchFamily="34" charset="0"/>
                <a:cs typeface="Trebuchet MS" panose="020B0603020202020204" pitchFamily="34" charset="0"/>
              </a:rPr>
              <a:t>Lotfy</a:t>
            </a:r>
            <a:endParaRPr lang="en-US" sz="1800" spc="-5" dirty="0">
              <a:effectLst/>
              <a:latin typeface="Trebuchet MS" panose="020B0603020202020204" pitchFamily="34" charset="0"/>
              <a:ea typeface="Trebuchet MS" panose="020B0603020202020204" pitchFamily="34" charset="0"/>
              <a:cs typeface="Trebuchet MS" panose="020B0603020202020204" pitchFamily="34" charset="0"/>
            </a:endParaRPr>
          </a:p>
          <a:p>
            <a:pPr marL="1143000" marR="0" lvl="2" indent="-228600">
              <a:spcBef>
                <a:spcPts val="175"/>
              </a:spcBef>
              <a:buSzPts val="1100"/>
              <a:buFont typeface="Trebuchet MS" panose="020B0603020202020204" pitchFamily="34" charset="0"/>
              <a:buAutoNum type="arabicPeriod"/>
              <a:tabLst>
                <a:tab pos="978535" algn="l"/>
              </a:tabLst>
            </a:pPr>
            <a:r>
              <a:rPr lang="en-US" sz="1800" spc="-10" dirty="0">
                <a:effectLst/>
                <a:latin typeface="Trebuchet MS" panose="020B0603020202020204" pitchFamily="34" charset="0"/>
                <a:ea typeface="Trebuchet MS" panose="020B0603020202020204" pitchFamily="34" charset="0"/>
                <a:cs typeface="Trebuchet MS" panose="020B0603020202020204" pitchFamily="34" charset="0"/>
              </a:rPr>
              <a:t>Ahmed Sayed </a:t>
            </a:r>
            <a:r>
              <a:rPr lang="en-US" sz="1800" spc="-10" dirty="0" err="1">
                <a:effectLst/>
                <a:latin typeface="Trebuchet MS" panose="020B0603020202020204" pitchFamily="34" charset="0"/>
                <a:ea typeface="Trebuchet MS" panose="020B0603020202020204" pitchFamily="34" charset="0"/>
                <a:cs typeface="Trebuchet MS" panose="020B0603020202020204" pitchFamily="34" charset="0"/>
              </a:rPr>
              <a:t>Abdelhalim</a:t>
            </a:r>
            <a:r>
              <a:rPr lang="en-US" sz="1800" spc="-10" dirty="0">
                <a:effectLst/>
                <a:latin typeface="Trebuchet MS" panose="020B0603020202020204" pitchFamily="34" charset="0"/>
                <a:ea typeface="Trebuchet MS" panose="020B0603020202020204" pitchFamily="34" charset="0"/>
                <a:cs typeface="Trebuchet MS" panose="020B0603020202020204" pitchFamily="34" charset="0"/>
              </a:rPr>
              <a:t> Mohamed</a:t>
            </a:r>
            <a:endParaRPr lang="en-US" sz="1800" spc="-5" dirty="0">
              <a:effectLst/>
              <a:latin typeface="Trebuchet MS" panose="020B0603020202020204" pitchFamily="34" charset="0"/>
              <a:ea typeface="Trebuchet MS" panose="020B0603020202020204" pitchFamily="34" charset="0"/>
              <a:cs typeface="Trebuchet MS" panose="020B0603020202020204" pitchFamily="34" charset="0"/>
            </a:endParaRPr>
          </a:p>
          <a:p>
            <a:pPr marL="1143000" marR="0" lvl="2" indent="-228600">
              <a:spcBef>
                <a:spcPts val="175"/>
              </a:spcBef>
              <a:buSzPts val="1100"/>
              <a:buFont typeface="Trebuchet MS" panose="020B0603020202020204" pitchFamily="34" charset="0"/>
              <a:buAutoNum type="arabicPeriod"/>
              <a:tabLst>
                <a:tab pos="978535" algn="l"/>
              </a:tabLst>
            </a:pPr>
            <a:r>
              <a:rPr lang="en-US" sz="1800" spc="-10" dirty="0">
                <a:effectLst/>
                <a:latin typeface="Trebuchet MS" panose="020B0603020202020204" pitchFamily="34" charset="0"/>
                <a:ea typeface="Trebuchet MS" panose="020B0603020202020204" pitchFamily="34" charset="0"/>
                <a:cs typeface="Trebuchet MS" panose="020B0603020202020204" pitchFamily="34" charset="0"/>
              </a:rPr>
              <a:t>Shehab Ahmed Eid Ahmed</a:t>
            </a:r>
            <a:endParaRPr lang="en-US" sz="1800" spc="-5" dirty="0">
              <a:effectLst/>
              <a:latin typeface="Trebuchet MS" panose="020B0603020202020204" pitchFamily="34" charset="0"/>
              <a:ea typeface="Trebuchet MS" panose="020B0603020202020204" pitchFamily="34" charset="0"/>
              <a:cs typeface="Trebuchet MS" panose="020B0603020202020204" pitchFamily="34" charset="0"/>
            </a:endParaRPr>
          </a:p>
          <a:p>
            <a:pPr marL="1143000" marR="0" lvl="2" indent="-228600">
              <a:spcBef>
                <a:spcPts val="175"/>
              </a:spcBef>
              <a:buSzPts val="1100"/>
              <a:buFont typeface="Trebuchet MS" panose="020B0603020202020204" pitchFamily="34" charset="0"/>
              <a:buAutoNum type="arabicPeriod"/>
              <a:tabLst>
                <a:tab pos="978535" algn="l"/>
              </a:tabLst>
            </a:pPr>
            <a:r>
              <a:rPr lang="en-US" sz="1800" spc="-5" dirty="0">
                <a:effectLst/>
                <a:latin typeface="Trebuchet MS" panose="020B0603020202020204" pitchFamily="34" charset="0"/>
                <a:ea typeface="Trebuchet MS" panose="020B0603020202020204" pitchFamily="34" charset="0"/>
                <a:cs typeface="Trebuchet MS" panose="020B0603020202020204" pitchFamily="34" charset="0"/>
              </a:rPr>
              <a:t>Mahmoud Muhamed </a:t>
            </a:r>
            <a:r>
              <a:rPr lang="en-US" sz="1800" spc="-5" dirty="0" err="1">
                <a:effectLst/>
                <a:latin typeface="Trebuchet MS" panose="020B0603020202020204" pitchFamily="34" charset="0"/>
                <a:ea typeface="Trebuchet MS" panose="020B0603020202020204" pitchFamily="34" charset="0"/>
                <a:cs typeface="Trebuchet MS" panose="020B0603020202020204" pitchFamily="34" charset="0"/>
              </a:rPr>
              <a:t>Abdeljalil</a:t>
            </a:r>
            <a:r>
              <a:rPr lang="en-US" sz="1800" spc="-5" dirty="0">
                <a:effectLst/>
                <a:latin typeface="Trebuchet MS" panose="020B0603020202020204" pitchFamily="34" charset="0"/>
                <a:ea typeface="Trebuchet MS" panose="020B0603020202020204" pitchFamily="34" charset="0"/>
                <a:cs typeface="Trebuchet MS" panose="020B0603020202020204" pitchFamily="34" charset="0"/>
              </a:rPr>
              <a:t> </a:t>
            </a:r>
            <a:r>
              <a:rPr lang="en-US" sz="1800" spc="-5" dirty="0" err="1">
                <a:effectLst/>
                <a:latin typeface="Trebuchet MS" panose="020B0603020202020204" pitchFamily="34" charset="0"/>
                <a:ea typeface="Trebuchet MS" panose="020B0603020202020204" pitchFamily="34" charset="0"/>
                <a:cs typeface="Trebuchet MS" panose="020B0603020202020204" pitchFamily="34" charset="0"/>
              </a:rPr>
              <a:t>ibrahim</a:t>
            </a:r>
            <a:endParaRPr lang="en-US" sz="1800" spc="-5" dirty="0">
              <a:effectLst/>
              <a:latin typeface="Trebuchet MS" panose="020B0603020202020204" pitchFamily="34" charset="0"/>
              <a:ea typeface="Trebuchet MS" panose="020B0603020202020204" pitchFamily="34" charset="0"/>
              <a:cs typeface="Trebuchet MS" panose="020B0603020202020204" pitchFamily="34" charset="0"/>
            </a:endParaRPr>
          </a:p>
          <a:p>
            <a:pPr marL="1143000" marR="0" lvl="2" indent="-228600">
              <a:spcBef>
                <a:spcPts val="175"/>
              </a:spcBef>
              <a:buSzPts val="1100"/>
              <a:buFont typeface="Trebuchet MS" panose="020B0603020202020204" pitchFamily="34" charset="0"/>
              <a:buAutoNum type="arabicPeriod"/>
              <a:tabLst>
                <a:tab pos="978535" algn="l"/>
              </a:tabLst>
            </a:pPr>
            <a:r>
              <a:rPr lang="en-US" sz="1800" spc="-5" dirty="0">
                <a:effectLst/>
                <a:latin typeface="Trebuchet MS" panose="020B0603020202020204" pitchFamily="34" charset="0"/>
                <a:ea typeface="Trebuchet MS" panose="020B0603020202020204" pitchFamily="34" charset="0"/>
                <a:cs typeface="Trebuchet MS" panose="020B0603020202020204" pitchFamily="34" charset="0"/>
              </a:rPr>
              <a:t>Abdallah Khaled Rabie</a:t>
            </a:r>
          </a:p>
          <a:p>
            <a:pPr marL="1143000" marR="0" lvl="2" indent="-228600">
              <a:spcBef>
                <a:spcPts val="175"/>
              </a:spcBef>
              <a:buSzPts val="1100"/>
              <a:buFont typeface="Trebuchet MS" panose="020B0603020202020204" pitchFamily="34" charset="0"/>
              <a:buAutoNum type="arabicPeriod"/>
              <a:tabLst>
                <a:tab pos="978535" algn="l"/>
              </a:tabLst>
            </a:pPr>
            <a:r>
              <a:rPr lang="en-US" sz="1800" spc="-5" dirty="0">
                <a:effectLst/>
                <a:latin typeface="Trebuchet MS" panose="020B0603020202020204" pitchFamily="34" charset="0"/>
                <a:ea typeface="Trebuchet MS" panose="020B0603020202020204" pitchFamily="34" charset="0"/>
                <a:cs typeface="Trebuchet MS" panose="020B0603020202020204" pitchFamily="34" charset="0"/>
              </a:rPr>
              <a:t>Mohamed </a:t>
            </a:r>
            <a:r>
              <a:rPr lang="en-US" sz="1800" spc="-5" dirty="0" err="1">
                <a:effectLst/>
                <a:latin typeface="Trebuchet MS" panose="020B0603020202020204" pitchFamily="34" charset="0"/>
                <a:ea typeface="Trebuchet MS" panose="020B0603020202020204" pitchFamily="34" charset="0"/>
                <a:cs typeface="Trebuchet MS" panose="020B0603020202020204" pitchFamily="34" charset="0"/>
              </a:rPr>
              <a:t>Nassary</a:t>
            </a:r>
            <a:r>
              <a:rPr lang="en-US" sz="1800" spc="-5" dirty="0">
                <a:effectLst/>
                <a:latin typeface="Trebuchet MS" panose="020B0603020202020204" pitchFamily="34" charset="0"/>
                <a:ea typeface="Trebuchet MS" panose="020B0603020202020204" pitchFamily="34" charset="0"/>
                <a:cs typeface="Trebuchet MS" panose="020B0603020202020204" pitchFamily="34" charset="0"/>
              </a:rPr>
              <a:t> Abou </a:t>
            </a:r>
            <a:r>
              <a:rPr lang="en-US" sz="1800" spc="-5" dirty="0" err="1">
                <a:effectLst/>
                <a:latin typeface="Trebuchet MS" panose="020B0603020202020204" pitchFamily="34" charset="0"/>
                <a:ea typeface="Trebuchet MS" panose="020B0603020202020204" pitchFamily="34" charset="0"/>
                <a:cs typeface="Trebuchet MS" panose="020B0603020202020204" pitchFamily="34" charset="0"/>
              </a:rPr>
              <a:t>Elhamd</a:t>
            </a:r>
            <a:r>
              <a:rPr lang="en-US" sz="1800" spc="-5" dirty="0">
                <a:effectLst/>
                <a:latin typeface="Trebuchet MS" panose="020B0603020202020204" pitchFamily="34" charset="0"/>
                <a:ea typeface="Trebuchet MS" panose="020B0603020202020204" pitchFamily="34" charset="0"/>
                <a:cs typeface="Trebuchet MS" panose="020B0603020202020204" pitchFamily="34" charset="0"/>
              </a:rPr>
              <a:t> Gaber</a:t>
            </a:r>
          </a:p>
          <a:p>
            <a:pPr marL="1143000" marR="0" lvl="2" indent="-228600">
              <a:spcBef>
                <a:spcPts val="175"/>
              </a:spcBef>
              <a:buSzPts val="1100"/>
              <a:buFont typeface="Trebuchet MS" panose="020B0603020202020204" pitchFamily="34" charset="0"/>
              <a:buAutoNum type="arabicPeriod"/>
              <a:tabLst>
                <a:tab pos="978535" algn="l"/>
              </a:tabLst>
            </a:pPr>
            <a:r>
              <a:rPr lang="en-US" sz="1800" spc="-5" dirty="0">
                <a:effectLst/>
                <a:latin typeface="Trebuchet MS" panose="020B0603020202020204" pitchFamily="34" charset="0"/>
                <a:ea typeface="Trebuchet MS" panose="020B0603020202020204" pitchFamily="34" charset="0"/>
                <a:cs typeface="Trebuchet MS" panose="020B0603020202020204" pitchFamily="34" charset="0"/>
              </a:rPr>
              <a:t>Abdelrahman Magdy Hamed Hassane</a:t>
            </a:r>
          </a:p>
          <a:p>
            <a:pPr marL="0" indent="0">
              <a:buNone/>
            </a:pPr>
            <a:endParaRPr lang="en-US" sz="2200" b="1" dirty="0"/>
          </a:p>
          <a:p>
            <a:r>
              <a:rPr lang="en-US" sz="2400" b="1" dirty="0"/>
              <a:t>Supervisor: </a:t>
            </a:r>
            <a:r>
              <a:rPr lang="en-US" sz="2400" b="1" dirty="0" err="1"/>
              <a:t>Eng</a:t>
            </a:r>
            <a:r>
              <a:rPr lang="en-US" sz="2400" b="1" dirty="0"/>
              <a:t>, Ahmed Hosni</a:t>
            </a:r>
          </a:p>
          <a:p>
            <a:endParaRPr lang="en-US" sz="2200" dirty="0"/>
          </a:p>
        </p:txBody>
      </p:sp>
    </p:spTree>
    <p:extLst>
      <p:ext uri="{BB962C8B-B14F-4D97-AF65-F5344CB8AC3E}">
        <p14:creationId xmlns:p14="http://schemas.microsoft.com/office/powerpoint/2010/main" val="101460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ESLSCA GOV 12\QA\QA Projec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164"/>
            <a:ext cx="5945966" cy="301931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ESLSCA GOV 12\QA\QA Projec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240" y="93164"/>
            <a:ext cx="6022945" cy="30193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ESLSCA GOV 12\QA\QA Project\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88" y="3801659"/>
            <a:ext cx="6001252" cy="305634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E:\ESLSCA GOV 12\QA\QA Project\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392" y="3801659"/>
            <a:ext cx="5905793" cy="28888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ESLSCA GOV 12\QA\QA Project\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263" y="1191822"/>
            <a:ext cx="3320256" cy="16764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D:\DEPI\Chart of Accounts\Chart of accounts_page-0006.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192000" cy="1005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865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ESLSCA GOV 12\QA\QA Projec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58" y="91875"/>
            <a:ext cx="5491011" cy="277241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ESLSCA GOV 12\QA\QA Project\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140" y="91875"/>
            <a:ext cx="5610518" cy="27090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05494743"/>
              </p:ext>
            </p:extLst>
          </p:nvPr>
        </p:nvGraphicFramePr>
        <p:xfrm>
          <a:off x="1863306" y="2956907"/>
          <a:ext cx="7781026" cy="3719939"/>
        </p:xfrm>
        <a:graphic>
          <a:graphicData uri="http://schemas.openxmlformats.org/drawingml/2006/table">
            <a:tbl>
              <a:tblPr firstRow="1" firstCol="1" bandRow="1">
                <a:tableStyleId>{5C22544A-7EE6-4342-B048-85BDC9FD1C3A}</a:tableStyleId>
              </a:tblPr>
              <a:tblGrid>
                <a:gridCol w="410861">
                  <a:extLst>
                    <a:ext uri="{9D8B030D-6E8A-4147-A177-3AD203B41FA5}">
                      <a16:colId xmlns:a16="http://schemas.microsoft.com/office/drawing/2014/main" val="20000"/>
                    </a:ext>
                  </a:extLst>
                </a:gridCol>
                <a:gridCol w="1983775">
                  <a:extLst>
                    <a:ext uri="{9D8B030D-6E8A-4147-A177-3AD203B41FA5}">
                      <a16:colId xmlns:a16="http://schemas.microsoft.com/office/drawing/2014/main" val="20001"/>
                    </a:ext>
                  </a:extLst>
                </a:gridCol>
                <a:gridCol w="1554425">
                  <a:extLst>
                    <a:ext uri="{9D8B030D-6E8A-4147-A177-3AD203B41FA5}">
                      <a16:colId xmlns:a16="http://schemas.microsoft.com/office/drawing/2014/main" val="20002"/>
                    </a:ext>
                  </a:extLst>
                </a:gridCol>
                <a:gridCol w="1375016">
                  <a:extLst>
                    <a:ext uri="{9D8B030D-6E8A-4147-A177-3AD203B41FA5}">
                      <a16:colId xmlns:a16="http://schemas.microsoft.com/office/drawing/2014/main" val="20003"/>
                    </a:ext>
                  </a:extLst>
                </a:gridCol>
                <a:gridCol w="928546">
                  <a:extLst>
                    <a:ext uri="{9D8B030D-6E8A-4147-A177-3AD203B41FA5}">
                      <a16:colId xmlns:a16="http://schemas.microsoft.com/office/drawing/2014/main" val="20004"/>
                    </a:ext>
                  </a:extLst>
                </a:gridCol>
                <a:gridCol w="1528403">
                  <a:extLst>
                    <a:ext uri="{9D8B030D-6E8A-4147-A177-3AD203B41FA5}">
                      <a16:colId xmlns:a16="http://schemas.microsoft.com/office/drawing/2014/main" val="20005"/>
                    </a:ext>
                  </a:extLst>
                </a:gridCol>
              </a:tblGrid>
              <a:tr h="757043">
                <a:tc>
                  <a:txBody>
                    <a:bodyPr/>
                    <a:lstStyle/>
                    <a:p>
                      <a:pPr algn="ctr">
                        <a:lnSpc>
                          <a:spcPct val="115000"/>
                        </a:lnSpc>
                        <a:spcAft>
                          <a:spcPts val="0"/>
                        </a:spcAft>
                      </a:pPr>
                      <a:r>
                        <a:rPr lang="en-US" sz="1400" dirty="0">
                          <a:effectLst/>
                        </a:rPr>
                        <a:t> </a:t>
                      </a:r>
                      <a:endParaRPr lang="en-US" sz="1100" dirty="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Average server utilization</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average number in queue</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average number in the system</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Average time in queue</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average time in the system</a:t>
                      </a:r>
                      <a:endParaRPr lang="en-US" sz="1100">
                        <a:effectLst/>
                        <a:latin typeface="Calibri"/>
                        <a:ea typeface="Calibri"/>
                        <a:cs typeface="Arial"/>
                      </a:endParaRPr>
                    </a:p>
                  </a:txBody>
                  <a:tcPr marL="68580" marR="68580" marT="0" marB="0"/>
                </a:tc>
                <a:extLst>
                  <a:ext uri="{0D108BD9-81ED-4DB2-BD59-A6C34878D82A}">
                    <a16:rowId xmlns:a16="http://schemas.microsoft.com/office/drawing/2014/main" val="10000"/>
                  </a:ext>
                </a:extLst>
              </a:tr>
              <a:tr h="582188">
                <a:tc>
                  <a:txBody>
                    <a:bodyPr/>
                    <a:lstStyle/>
                    <a:p>
                      <a:pPr algn="ctr">
                        <a:lnSpc>
                          <a:spcPct val="115000"/>
                        </a:lnSpc>
                        <a:spcAft>
                          <a:spcPts val="0"/>
                        </a:spcAft>
                      </a:pPr>
                      <a:r>
                        <a:rPr lang="en-US" sz="1400">
                          <a:effectLst/>
                        </a:rPr>
                        <a:t>K1</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0.83</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4.17</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5</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50 min</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60 min</a:t>
                      </a:r>
                      <a:endParaRPr lang="en-US" sz="1100">
                        <a:effectLst/>
                        <a:latin typeface="Calibri"/>
                        <a:ea typeface="Calibri"/>
                        <a:cs typeface="Arial"/>
                      </a:endParaRPr>
                    </a:p>
                  </a:txBody>
                  <a:tcPr marL="68580" marR="68580" marT="0" marB="0"/>
                </a:tc>
                <a:extLst>
                  <a:ext uri="{0D108BD9-81ED-4DB2-BD59-A6C34878D82A}">
                    <a16:rowId xmlns:a16="http://schemas.microsoft.com/office/drawing/2014/main" val="10001"/>
                  </a:ext>
                </a:extLst>
              </a:tr>
              <a:tr h="608166">
                <a:tc>
                  <a:txBody>
                    <a:bodyPr/>
                    <a:lstStyle/>
                    <a:p>
                      <a:pPr algn="ctr">
                        <a:lnSpc>
                          <a:spcPct val="115000"/>
                        </a:lnSpc>
                        <a:spcAft>
                          <a:spcPts val="0"/>
                        </a:spcAft>
                      </a:pPr>
                      <a:r>
                        <a:rPr lang="en-US" sz="1400">
                          <a:effectLst/>
                        </a:rPr>
                        <a:t>K2</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0.42</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dirty="0">
                          <a:effectLst/>
                        </a:rPr>
                        <a:t>0.18</a:t>
                      </a:r>
                      <a:endParaRPr lang="en-US" sz="1100" dirty="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1</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2.1 min</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12 min</a:t>
                      </a:r>
                      <a:endParaRPr lang="en-US" sz="1100">
                        <a:effectLst/>
                        <a:latin typeface="Calibri"/>
                        <a:ea typeface="Calibri"/>
                        <a:cs typeface="Arial"/>
                      </a:endParaRPr>
                    </a:p>
                  </a:txBody>
                  <a:tcPr marL="68580" marR="68580" marT="0" marB="0"/>
                </a:tc>
                <a:extLst>
                  <a:ext uri="{0D108BD9-81ED-4DB2-BD59-A6C34878D82A}">
                    <a16:rowId xmlns:a16="http://schemas.microsoft.com/office/drawing/2014/main" val="10002"/>
                  </a:ext>
                </a:extLst>
              </a:tr>
              <a:tr h="582188">
                <a:tc>
                  <a:txBody>
                    <a:bodyPr/>
                    <a:lstStyle/>
                    <a:p>
                      <a:pPr algn="ctr">
                        <a:lnSpc>
                          <a:spcPct val="115000"/>
                        </a:lnSpc>
                        <a:spcAft>
                          <a:spcPts val="0"/>
                        </a:spcAft>
                      </a:pPr>
                      <a:r>
                        <a:rPr lang="en-US" sz="1400">
                          <a:effectLst/>
                        </a:rPr>
                        <a:t>K3</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0.28</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0.02</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dirty="0">
                          <a:effectLst/>
                        </a:rPr>
                        <a:t>0.86</a:t>
                      </a:r>
                      <a:endParaRPr lang="en-US" sz="1100" dirty="0">
                        <a:effectLst/>
                        <a:latin typeface="Calibri"/>
                        <a:ea typeface="Calibri"/>
                        <a:cs typeface="Arial"/>
                      </a:endParaRPr>
                    </a:p>
                  </a:txBody>
                  <a:tcPr marL="68580" marR="68580" marT="0" marB="0"/>
                </a:tc>
                <a:tc>
                  <a:txBody>
                    <a:bodyPr/>
                    <a:lstStyle/>
                    <a:p>
                      <a:pPr algn="ctr">
                        <a:lnSpc>
                          <a:spcPct val="115000"/>
                        </a:lnSpc>
                        <a:spcAft>
                          <a:spcPts val="0"/>
                        </a:spcAft>
                      </a:pPr>
                      <a:r>
                        <a:rPr lang="en-US" sz="1400" dirty="0">
                          <a:effectLst/>
                        </a:rPr>
                        <a:t>17 sec</a:t>
                      </a:r>
                      <a:endParaRPr lang="en-US" sz="1100" dirty="0">
                        <a:effectLst/>
                        <a:latin typeface="Calibri"/>
                        <a:ea typeface="Calibri"/>
                        <a:cs typeface="Arial"/>
                      </a:endParaRPr>
                    </a:p>
                  </a:txBody>
                  <a:tcPr marL="68580" marR="68580" marT="0" marB="0"/>
                </a:tc>
                <a:tc>
                  <a:txBody>
                    <a:bodyPr/>
                    <a:lstStyle/>
                    <a:p>
                      <a:pPr algn="ctr">
                        <a:lnSpc>
                          <a:spcPct val="115000"/>
                        </a:lnSpc>
                        <a:spcAft>
                          <a:spcPts val="0"/>
                        </a:spcAft>
                      </a:pPr>
                      <a:r>
                        <a:rPr lang="en-US" sz="1400" dirty="0">
                          <a:effectLst/>
                        </a:rPr>
                        <a:t>10.3 min</a:t>
                      </a:r>
                      <a:endParaRPr lang="en-US" sz="1100" dirty="0">
                        <a:effectLst/>
                        <a:latin typeface="Calibri"/>
                        <a:ea typeface="Calibri"/>
                        <a:cs typeface="Arial"/>
                      </a:endParaRPr>
                    </a:p>
                  </a:txBody>
                  <a:tcPr marL="68580" marR="68580" marT="0" marB="0"/>
                </a:tc>
                <a:extLst>
                  <a:ext uri="{0D108BD9-81ED-4DB2-BD59-A6C34878D82A}">
                    <a16:rowId xmlns:a16="http://schemas.microsoft.com/office/drawing/2014/main" val="10003"/>
                  </a:ext>
                </a:extLst>
              </a:tr>
              <a:tr h="582188">
                <a:tc>
                  <a:txBody>
                    <a:bodyPr/>
                    <a:lstStyle/>
                    <a:p>
                      <a:pPr algn="ctr">
                        <a:lnSpc>
                          <a:spcPct val="115000"/>
                        </a:lnSpc>
                        <a:spcAft>
                          <a:spcPts val="0"/>
                        </a:spcAft>
                      </a:pPr>
                      <a:r>
                        <a:rPr lang="en-US" sz="1400">
                          <a:effectLst/>
                        </a:rPr>
                        <a:t>K4</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0.21</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0</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0.84</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3 sec</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10.1 min</a:t>
                      </a:r>
                      <a:endParaRPr lang="en-US" sz="1100">
                        <a:effectLst/>
                        <a:latin typeface="Calibri"/>
                        <a:ea typeface="Calibri"/>
                        <a:cs typeface="Arial"/>
                      </a:endParaRPr>
                    </a:p>
                  </a:txBody>
                  <a:tcPr marL="68580" marR="68580" marT="0" marB="0"/>
                </a:tc>
                <a:extLst>
                  <a:ext uri="{0D108BD9-81ED-4DB2-BD59-A6C34878D82A}">
                    <a16:rowId xmlns:a16="http://schemas.microsoft.com/office/drawing/2014/main" val="10004"/>
                  </a:ext>
                </a:extLst>
              </a:tr>
              <a:tr h="608166">
                <a:tc>
                  <a:txBody>
                    <a:bodyPr/>
                    <a:lstStyle/>
                    <a:p>
                      <a:pPr algn="ctr">
                        <a:lnSpc>
                          <a:spcPct val="115000"/>
                        </a:lnSpc>
                        <a:spcAft>
                          <a:spcPts val="0"/>
                        </a:spcAft>
                      </a:pPr>
                      <a:r>
                        <a:rPr lang="en-US" sz="1400">
                          <a:effectLst/>
                        </a:rPr>
                        <a:t>K5</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0.17</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0</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0.83</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a:effectLst/>
                        </a:rPr>
                        <a:t>1 sec</a:t>
                      </a:r>
                      <a:endParaRPr lang="en-US" sz="1100">
                        <a:effectLst/>
                        <a:latin typeface="Calibri"/>
                        <a:ea typeface="Calibri"/>
                        <a:cs typeface="Arial"/>
                      </a:endParaRPr>
                    </a:p>
                  </a:txBody>
                  <a:tcPr marL="68580" marR="68580" marT="0" marB="0"/>
                </a:tc>
                <a:tc>
                  <a:txBody>
                    <a:bodyPr/>
                    <a:lstStyle/>
                    <a:p>
                      <a:pPr algn="ctr">
                        <a:lnSpc>
                          <a:spcPct val="115000"/>
                        </a:lnSpc>
                        <a:spcAft>
                          <a:spcPts val="0"/>
                        </a:spcAft>
                      </a:pPr>
                      <a:r>
                        <a:rPr lang="en-US" sz="1400" dirty="0">
                          <a:effectLst/>
                        </a:rPr>
                        <a:t>10 min</a:t>
                      </a:r>
                      <a:endParaRPr lang="en-US" sz="1100" dirty="0">
                        <a:effectLst/>
                        <a:latin typeface="Calibri"/>
                        <a:ea typeface="Calibri"/>
                        <a:cs typeface="Arial"/>
                      </a:endParaRPr>
                    </a:p>
                  </a:txBody>
                  <a:tcPr marL="68580" marR="68580" marT="0" marB="0"/>
                </a:tc>
                <a:extLst>
                  <a:ext uri="{0D108BD9-81ED-4DB2-BD59-A6C34878D82A}">
                    <a16:rowId xmlns:a16="http://schemas.microsoft.com/office/drawing/2014/main" val="10005"/>
                  </a:ext>
                </a:extLst>
              </a:tr>
            </a:tbl>
          </a:graphicData>
        </a:graphic>
      </p:graphicFrame>
      <p:pic>
        <p:nvPicPr>
          <p:cNvPr id="1026" name="Picture 2" descr="D:\DEPI\Create Acounting Setups\Create Accounting Setups_page-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28260"/>
            <a:ext cx="12192000" cy="1005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892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7270"/>
          </a:xfrm>
        </p:spPr>
        <p:txBody>
          <a:bodyPr>
            <a:noAutofit/>
          </a:bodyPr>
          <a:lstStyle/>
          <a:p>
            <a:r>
              <a:rPr lang="en-GB" sz="4000" b="1" dirty="0">
                <a:solidFill>
                  <a:srgbClr val="FF0000"/>
                </a:solidFill>
              </a:rPr>
              <a:t>Economic Analysis of Waiting Lines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02708"/>
                <a:ext cx="10515600" cy="4874256"/>
              </a:xfrm>
            </p:spPr>
            <p:txBody>
              <a:bodyPr/>
              <a:lstStyle/>
              <a:p>
                <a:pPr marL="0" indent="0">
                  <a:buNone/>
                </a:pPr>
                <a:r>
                  <a:rPr lang="en-US" sz="2400" b="1" dirty="0">
                    <a:solidFill>
                      <a:srgbClr val="002060"/>
                    </a:solidFill>
                  </a:rPr>
                  <a:t>The company estimated the service cost and the waiting cost </a:t>
                </a:r>
                <a:endParaRPr lang="en-US" sz="2400" dirty="0"/>
              </a:p>
              <a:p>
                <a:pPr marL="0" indent="0">
                  <a:buNone/>
                </a:pPr>
                <a:r>
                  <a:rPr lang="en-US" sz="2400" dirty="0"/>
                  <a:t>The </a:t>
                </a:r>
                <a:r>
                  <a:rPr lang="en-US" sz="2400" b="1" dirty="0">
                    <a:solidFill>
                      <a:srgbClr val="FF0000"/>
                    </a:solidFill>
                  </a:rPr>
                  <a:t>Service cost </a:t>
                </a:r>
                <a:r>
                  <a:rPr lang="en-US" sz="2400" dirty="0"/>
                  <a:t>estimated to be </a:t>
                </a:r>
                <a:r>
                  <a:rPr lang="en-US" sz="2400" b="1" dirty="0">
                    <a:solidFill>
                      <a:srgbClr val="FF0000"/>
                    </a:solidFill>
                  </a:rPr>
                  <a:t>$ 6 per hour</a:t>
                </a:r>
                <a:endParaRPr lang="en-US" sz="2400" dirty="0"/>
              </a:p>
              <a:p>
                <a:pPr marL="0" indent="0">
                  <a:buNone/>
                </a:pPr>
                <a:r>
                  <a:rPr lang="en-US" sz="2400" dirty="0"/>
                  <a:t>The </a:t>
                </a:r>
                <a:r>
                  <a:rPr lang="en-US" sz="2400" b="1" dirty="0">
                    <a:solidFill>
                      <a:srgbClr val="FF0000"/>
                    </a:solidFill>
                  </a:rPr>
                  <a:t>Waiting cost </a:t>
                </a:r>
                <a:r>
                  <a:rPr lang="en-US" sz="2400" dirty="0"/>
                  <a:t>estimated to be </a:t>
                </a:r>
                <a:r>
                  <a:rPr lang="en-US" sz="2400" b="1" dirty="0">
                    <a:solidFill>
                      <a:srgbClr val="FF0000"/>
                    </a:solidFill>
                  </a:rPr>
                  <a:t>$ 12 per hour </a:t>
                </a:r>
              </a:p>
              <a:p>
                <a:pPr marL="0" indent="0">
                  <a:buNone/>
                </a:pPr>
                <a:endParaRPr lang="en-US" sz="2400" b="1" dirty="0">
                  <a:solidFill>
                    <a:srgbClr val="FF0000"/>
                  </a:solidFill>
                </a:endParaRPr>
              </a:p>
              <a:p>
                <a:pPr marL="0" indent="0">
                  <a:buNone/>
                </a:pPr>
                <a:r>
                  <a:rPr lang="en-US" sz="2400" b="1" dirty="0">
                    <a:solidFill>
                      <a:srgbClr val="002060"/>
                    </a:solidFill>
                  </a:rPr>
                  <a:t>But our priority is to reduce the average time a customer spends in the waiting line to enhance customer satisfaction</a:t>
                </a:r>
              </a:p>
              <a:p>
                <a:pPr marL="0" indent="0">
                  <a:buNone/>
                </a:pPr>
                <a:endParaRPr lang="en-US" sz="2400" b="1" dirty="0">
                  <a:solidFill>
                    <a:srgbClr val="002060"/>
                  </a:solidFill>
                </a:endParaRPr>
              </a:p>
              <a:p>
                <a:pPr marL="0" indent="0">
                  <a:buNone/>
                </a:pPr>
                <a:r>
                  <a:rPr lang="en-US" sz="2400" b="1" u="sng" dirty="0">
                    <a:solidFill>
                      <a:srgbClr val="002060"/>
                    </a:solidFill>
                  </a:rPr>
                  <a:t>Single server system ( L = 5 customers )</a:t>
                </a:r>
                <a:endParaRPr lang="en-US" sz="2400" b="1" u="sng" dirty="0">
                  <a:solidFill>
                    <a:srgbClr val="FF0000"/>
                  </a:solidFill>
                </a:endParaRPr>
              </a:p>
              <a:p>
                <a:pPr marL="0" indent="0">
                  <a:buNone/>
                </a:pPr>
                <a:r>
                  <a:rPr lang="en-US" sz="2400" b="1" dirty="0">
                    <a:solidFill>
                      <a:srgbClr val="FF0000"/>
                    </a:solidFill>
                  </a:rPr>
                  <a:t>TC = </a:t>
                </a:r>
                <a14:m>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a:rPr>
                          <m:t>𝑪</m:t>
                        </m:r>
                      </m:e>
                      <m:sub>
                        <m:r>
                          <a:rPr lang="en-US" sz="2400" b="1" i="1" smtClean="0">
                            <a:solidFill>
                              <a:srgbClr val="FF0000"/>
                            </a:solidFill>
                            <a:latin typeface="Cambria Math"/>
                          </a:rPr>
                          <m:t>𝒘</m:t>
                        </m:r>
                      </m:sub>
                    </m:sSub>
                    <m:r>
                      <a:rPr lang="en-US" sz="2400" b="1" i="0" smtClean="0">
                        <a:solidFill>
                          <a:srgbClr val="FF0000"/>
                        </a:solidFill>
                        <a:latin typeface="Cambria Math"/>
                      </a:rPr>
                      <m:t>𝐋</m:t>
                    </m:r>
                    <m:r>
                      <a:rPr lang="en-US" sz="2400" b="1" i="0" smtClean="0">
                        <a:solidFill>
                          <a:srgbClr val="FF0000"/>
                        </a:solidFill>
                        <a:latin typeface="Cambria Math"/>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a:rPr>
                          <m:t>𝑪</m:t>
                        </m:r>
                      </m:e>
                      <m:sub>
                        <m:r>
                          <a:rPr lang="en-US" sz="2400" b="1" i="1" smtClean="0">
                            <a:solidFill>
                              <a:srgbClr val="FF0000"/>
                            </a:solidFill>
                            <a:latin typeface="Cambria Math"/>
                          </a:rPr>
                          <m:t>𝒔</m:t>
                        </m:r>
                      </m:sub>
                    </m:sSub>
                  </m:oMath>
                </a14:m>
                <a:r>
                  <a:rPr lang="en-US" sz="2400" b="1" dirty="0">
                    <a:solidFill>
                      <a:srgbClr val="FF0000"/>
                    </a:solidFill>
                  </a:rPr>
                  <a:t>K </a:t>
                </a:r>
              </a:p>
              <a:p>
                <a:pPr marL="0" indent="0">
                  <a:buNone/>
                </a:pPr>
                <a:r>
                  <a:rPr lang="en-US" sz="2400" b="1" dirty="0">
                    <a:solidFill>
                      <a:srgbClr val="002060"/>
                    </a:solidFill>
                  </a:rPr>
                  <a:t>= 12(5)+ 6(1)  </a:t>
                </a:r>
                <a:r>
                  <a:rPr lang="en-US" sz="2400" b="1" dirty="0">
                    <a:solidFill>
                      <a:srgbClr val="FF0000"/>
                    </a:solidFill>
                  </a:rPr>
                  <a:t>=  $ 66 per hour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02708"/>
                <a:ext cx="10515600" cy="4874256"/>
              </a:xfrm>
              <a:blipFill rotWithShape="1">
                <a:blip r:embed="rId2"/>
                <a:stretch>
                  <a:fillRect l="-928" t="-1752"/>
                </a:stretch>
              </a:blipFill>
            </p:spPr>
            <p:txBody>
              <a:bodyPr/>
              <a:lstStyle/>
              <a:p>
                <a:r>
                  <a:rPr lang="ar-EG">
                    <a:noFill/>
                  </a:rPr>
                  <a:t> </a:t>
                </a:r>
              </a:p>
            </p:txBody>
          </p:sp>
        </mc:Fallback>
      </mc:AlternateContent>
      <p:pic>
        <p:nvPicPr>
          <p:cNvPr id="2050" name="Picture 2" descr="D:\DEPI\Create Acounting Setups\Create Accounting Setups_page-0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005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31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88099"/>
            <a:ext cx="10515600" cy="463463"/>
          </a:xfrm>
        </p:spPr>
        <p:txBody>
          <a:bodyPr>
            <a:normAutofit fontScale="90000"/>
          </a:bodyPr>
          <a:lstStyle/>
          <a:p>
            <a:r>
              <a:rPr lang="en-GB" b="1" dirty="0">
                <a:solidFill>
                  <a:srgbClr val="FF0000"/>
                </a:solidFill>
              </a:rPr>
              <a:t>Economic Analysis of Waiting Lines</a:t>
            </a:r>
            <a:endParaRPr lang="ar-EG"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8200" y="751562"/>
                <a:ext cx="10515600" cy="5425401"/>
              </a:xfrm>
            </p:spPr>
            <p:txBody>
              <a:bodyPr>
                <a:normAutofit lnSpcReduction="10000"/>
              </a:bodyPr>
              <a:lstStyle/>
              <a:p>
                <a:pPr marL="0" indent="0">
                  <a:buNone/>
                </a:pPr>
                <a:r>
                  <a:rPr lang="en-US" sz="2400" b="1" u="sng" dirty="0">
                    <a:solidFill>
                      <a:srgbClr val="002060"/>
                    </a:solidFill>
                  </a:rPr>
                  <a:t>Two server system ( L = 1 customers )</a:t>
                </a:r>
                <a:endParaRPr lang="en-US" sz="2400" b="1" u="sng" dirty="0">
                  <a:solidFill>
                    <a:srgbClr val="FF0000"/>
                  </a:solidFill>
                </a:endParaRPr>
              </a:p>
              <a:p>
                <a:pPr marL="0" indent="0">
                  <a:buNone/>
                </a:pPr>
                <a:r>
                  <a:rPr lang="en-US" sz="2400" b="1" dirty="0">
                    <a:solidFill>
                      <a:srgbClr val="FF0000"/>
                    </a:solidFill>
                  </a:rPr>
                  <a:t>TC = </a:t>
                </a:r>
                <a14:m>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a:rPr>
                          <m:t>𝑪</m:t>
                        </m:r>
                      </m:e>
                      <m:sub>
                        <m:r>
                          <a:rPr lang="en-US" sz="2400" b="1" i="1">
                            <a:solidFill>
                              <a:srgbClr val="FF0000"/>
                            </a:solidFill>
                            <a:latin typeface="Cambria Math"/>
                          </a:rPr>
                          <m:t>𝒘</m:t>
                        </m:r>
                      </m:sub>
                    </m:sSub>
                    <m:r>
                      <a:rPr lang="en-US" sz="2400" b="1">
                        <a:solidFill>
                          <a:srgbClr val="FF0000"/>
                        </a:solidFill>
                        <a:latin typeface="Cambria Math"/>
                      </a:rPr>
                      <m:t>𝐋</m:t>
                    </m:r>
                    <m:r>
                      <a:rPr lang="en-US" sz="2400" b="1">
                        <a:solidFill>
                          <a:srgbClr val="FF0000"/>
                        </a:solidFill>
                        <a:latin typeface="Cambria Math"/>
                      </a:rPr>
                      <m:t>+ </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a:rPr>
                          <m:t>𝑪</m:t>
                        </m:r>
                      </m:e>
                      <m:sub>
                        <m:r>
                          <a:rPr lang="en-US" sz="2400" b="1" i="1">
                            <a:solidFill>
                              <a:srgbClr val="FF0000"/>
                            </a:solidFill>
                            <a:latin typeface="Cambria Math"/>
                          </a:rPr>
                          <m:t>𝒔</m:t>
                        </m:r>
                      </m:sub>
                    </m:sSub>
                  </m:oMath>
                </a14:m>
                <a:r>
                  <a:rPr lang="en-US" sz="2400" b="1" dirty="0">
                    <a:solidFill>
                      <a:srgbClr val="FF0000"/>
                    </a:solidFill>
                  </a:rPr>
                  <a:t>K </a:t>
                </a:r>
              </a:p>
              <a:p>
                <a:pPr marL="0" indent="0">
                  <a:buNone/>
                </a:pPr>
                <a:r>
                  <a:rPr lang="en-US" sz="2400" b="1" dirty="0">
                    <a:solidFill>
                      <a:srgbClr val="002060"/>
                    </a:solidFill>
                  </a:rPr>
                  <a:t>= 12(1)+ 6(2)  </a:t>
                </a:r>
                <a:r>
                  <a:rPr lang="en-US" sz="2400" b="1" dirty="0">
                    <a:solidFill>
                      <a:srgbClr val="FF0000"/>
                    </a:solidFill>
                  </a:rPr>
                  <a:t>=  $ 24 per hour </a:t>
                </a:r>
              </a:p>
              <a:p>
                <a:pPr marL="0" indent="0">
                  <a:buNone/>
                </a:pPr>
                <a:r>
                  <a:rPr lang="en-US" sz="2400" b="1" u="sng" dirty="0">
                    <a:solidFill>
                      <a:srgbClr val="002060"/>
                    </a:solidFill>
                  </a:rPr>
                  <a:t>Three server system ( L = 0.86 customers )</a:t>
                </a:r>
                <a:endParaRPr lang="en-US" sz="2400" b="1" u="sng" dirty="0">
                  <a:solidFill>
                    <a:srgbClr val="FF0000"/>
                  </a:solidFill>
                </a:endParaRPr>
              </a:p>
              <a:p>
                <a:pPr marL="0" indent="0">
                  <a:buNone/>
                </a:pPr>
                <a:r>
                  <a:rPr lang="en-US" sz="2400" b="1" dirty="0">
                    <a:solidFill>
                      <a:srgbClr val="FF0000"/>
                    </a:solidFill>
                  </a:rPr>
                  <a:t>TC = </a:t>
                </a:r>
                <a14:m>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a:rPr>
                          <m:t>𝑪</m:t>
                        </m:r>
                      </m:e>
                      <m:sub>
                        <m:r>
                          <a:rPr lang="en-US" sz="2400" b="1" i="1">
                            <a:solidFill>
                              <a:srgbClr val="FF0000"/>
                            </a:solidFill>
                            <a:latin typeface="Cambria Math"/>
                          </a:rPr>
                          <m:t>𝒘</m:t>
                        </m:r>
                      </m:sub>
                    </m:sSub>
                    <m:r>
                      <a:rPr lang="en-US" sz="2400" b="1">
                        <a:solidFill>
                          <a:srgbClr val="FF0000"/>
                        </a:solidFill>
                        <a:latin typeface="Cambria Math"/>
                      </a:rPr>
                      <m:t>𝐋</m:t>
                    </m:r>
                    <m:r>
                      <a:rPr lang="en-US" sz="2400" b="1">
                        <a:solidFill>
                          <a:srgbClr val="FF0000"/>
                        </a:solidFill>
                        <a:latin typeface="Cambria Math"/>
                      </a:rPr>
                      <m:t>+ </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a:rPr>
                          <m:t>𝑪</m:t>
                        </m:r>
                      </m:e>
                      <m:sub>
                        <m:r>
                          <a:rPr lang="en-US" sz="2400" b="1" i="1">
                            <a:solidFill>
                              <a:srgbClr val="FF0000"/>
                            </a:solidFill>
                            <a:latin typeface="Cambria Math"/>
                          </a:rPr>
                          <m:t>𝒔</m:t>
                        </m:r>
                      </m:sub>
                    </m:sSub>
                  </m:oMath>
                </a14:m>
                <a:r>
                  <a:rPr lang="en-US" sz="2400" b="1" dirty="0">
                    <a:solidFill>
                      <a:srgbClr val="FF0000"/>
                    </a:solidFill>
                  </a:rPr>
                  <a:t>K </a:t>
                </a:r>
              </a:p>
              <a:p>
                <a:pPr marL="0" indent="0">
                  <a:buNone/>
                </a:pPr>
                <a:r>
                  <a:rPr lang="en-US" sz="2400" b="1" dirty="0">
                    <a:solidFill>
                      <a:srgbClr val="002060"/>
                    </a:solidFill>
                  </a:rPr>
                  <a:t>= 12(0.86)+ 6(3)  </a:t>
                </a:r>
                <a:r>
                  <a:rPr lang="en-US" sz="2400" b="1" dirty="0">
                    <a:solidFill>
                      <a:srgbClr val="FF0000"/>
                    </a:solidFill>
                  </a:rPr>
                  <a:t>=  $ 28.32 per hour </a:t>
                </a:r>
              </a:p>
              <a:p>
                <a:pPr marL="0" indent="0">
                  <a:buNone/>
                </a:pPr>
                <a:r>
                  <a:rPr lang="en-US" sz="2400" b="1" u="sng" dirty="0">
                    <a:solidFill>
                      <a:srgbClr val="002060"/>
                    </a:solidFill>
                  </a:rPr>
                  <a:t>Four server system ( L = 0.84 customers )</a:t>
                </a:r>
                <a:endParaRPr lang="en-US" sz="2400" b="1" u="sng" dirty="0">
                  <a:solidFill>
                    <a:srgbClr val="FF0000"/>
                  </a:solidFill>
                </a:endParaRPr>
              </a:p>
              <a:p>
                <a:pPr marL="0" indent="0">
                  <a:buNone/>
                </a:pPr>
                <a:r>
                  <a:rPr lang="en-US" sz="2400" b="1" dirty="0">
                    <a:solidFill>
                      <a:srgbClr val="FF0000"/>
                    </a:solidFill>
                  </a:rPr>
                  <a:t>TC = </a:t>
                </a:r>
                <a14:m>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a:rPr>
                          <m:t>𝑪</m:t>
                        </m:r>
                      </m:e>
                      <m:sub>
                        <m:r>
                          <a:rPr lang="en-US" sz="2400" b="1" i="1">
                            <a:solidFill>
                              <a:srgbClr val="FF0000"/>
                            </a:solidFill>
                            <a:latin typeface="Cambria Math"/>
                          </a:rPr>
                          <m:t>𝒘</m:t>
                        </m:r>
                      </m:sub>
                    </m:sSub>
                    <m:r>
                      <a:rPr lang="en-US" sz="2400" b="1">
                        <a:solidFill>
                          <a:srgbClr val="FF0000"/>
                        </a:solidFill>
                        <a:latin typeface="Cambria Math"/>
                      </a:rPr>
                      <m:t>𝐋</m:t>
                    </m:r>
                    <m:r>
                      <a:rPr lang="en-US" sz="2400" b="1">
                        <a:solidFill>
                          <a:srgbClr val="FF0000"/>
                        </a:solidFill>
                        <a:latin typeface="Cambria Math"/>
                      </a:rPr>
                      <m:t>+ </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a:rPr>
                          <m:t>𝑪</m:t>
                        </m:r>
                      </m:e>
                      <m:sub>
                        <m:r>
                          <a:rPr lang="en-US" sz="2400" b="1" i="1">
                            <a:solidFill>
                              <a:srgbClr val="FF0000"/>
                            </a:solidFill>
                            <a:latin typeface="Cambria Math"/>
                          </a:rPr>
                          <m:t>𝒔</m:t>
                        </m:r>
                      </m:sub>
                    </m:sSub>
                  </m:oMath>
                </a14:m>
                <a:r>
                  <a:rPr lang="en-US" sz="2400" b="1" dirty="0">
                    <a:solidFill>
                      <a:srgbClr val="FF0000"/>
                    </a:solidFill>
                  </a:rPr>
                  <a:t>K </a:t>
                </a:r>
              </a:p>
              <a:p>
                <a:pPr marL="0" indent="0">
                  <a:buNone/>
                </a:pPr>
                <a:r>
                  <a:rPr lang="en-US" sz="2400" b="1" dirty="0">
                    <a:solidFill>
                      <a:srgbClr val="002060"/>
                    </a:solidFill>
                  </a:rPr>
                  <a:t>= 12(0.84)+ 6(4)  </a:t>
                </a:r>
                <a:r>
                  <a:rPr lang="en-US" sz="2400" b="1" dirty="0">
                    <a:solidFill>
                      <a:srgbClr val="FF0000"/>
                    </a:solidFill>
                  </a:rPr>
                  <a:t>=  $ 34.08 per hour </a:t>
                </a:r>
              </a:p>
              <a:p>
                <a:pPr marL="0" indent="0">
                  <a:buNone/>
                </a:pPr>
                <a:r>
                  <a:rPr lang="en-US" sz="2400" b="1" u="sng" dirty="0">
                    <a:solidFill>
                      <a:srgbClr val="002060"/>
                    </a:solidFill>
                  </a:rPr>
                  <a:t>Five server system ( L = 0.83 customers )</a:t>
                </a:r>
                <a:endParaRPr lang="en-US" sz="2400" b="1" u="sng" dirty="0">
                  <a:solidFill>
                    <a:srgbClr val="FF0000"/>
                  </a:solidFill>
                </a:endParaRPr>
              </a:p>
              <a:p>
                <a:pPr marL="0" indent="0">
                  <a:buNone/>
                </a:pPr>
                <a:r>
                  <a:rPr lang="en-US" sz="2400" b="1" dirty="0">
                    <a:solidFill>
                      <a:srgbClr val="FF0000"/>
                    </a:solidFill>
                  </a:rPr>
                  <a:t>TC = </a:t>
                </a:r>
                <a14:m>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a:rPr>
                          <m:t>𝑪</m:t>
                        </m:r>
                      </m:e>
                      <m:sub>
                        <m:r>
                          <a:rPr lang="en-US" sz="2400" b="1" i="1">
                            <a:solidFill>
                              <a:srgbClr val="FF0000"/>
                            </a:solidFill>
                            <a:latin typeface="Cambria Math"/>
                          </a:rPr>
                          <m:t>𝒘</m:t>
                        </m:r>
                      </m:sub>
                    </m:sSub>
                    <m:r>
                      <a:rPr lang="en-US" sz="2400" b="1">
                        <a:solidFill>
                          <a:srgbClr val="FF0000"/>
                        </a:solidFill>
                        <a:latin typeface="Cambria Math"/>
                      </a:rPr>
                      <m:t>𝐋</m:t>
                    </m:r>
                    <m:r>
                      <a:rPr lang="en-US" sz="2400" b="1">
                        <a:solidFill>
                          <a:srgbClr val="FF0000"/>
                        </a:solidFill>
                        <a:latin typeface="Cambria Math"/>
                      </a:rPr>
                      <m:t>+ </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a:rPr>
                          <m:t>𝑪</m:t>
                        </m:r>
                      </m:e>
                      <m:sub>
                        <m:r>
                          <a:rPr lang="en-US" sz="2400" b="1" i="1">
                            <a:solidFill>
                              <a:srgbClr val="FF0000"/>
                            </a:solidFill>
                            <a:latin typeface="Cambria Math"/>
                          </a:rPr>
                          <m:t>𝒔</m:t>
                        </m:r>
                      </m:sub>
                    </m:sSub>
                  </m:oMath>
                </a14:m>
                <a:r>
                  <a:rPr lang="en-US" sz="2400" b="1" dirty="0">
                    <a:solidFill>
                      <a:srgbClr val="FF0000"/>
                    </a:solidFill>
                  </a:rPr>
                  <a:t>K </a:t>
                </a:r>
              </a:p>
              <a:p>
                <a:pPr marL="0" indent="0">
                  <a:buNone/>
                </a:pPr>
                <a:r>
                  <a:rPr lang="en-US" sz="2400" b="1" dirty="0">
                    <a:solidFill>
                      <a:srgbClr val="002060"/>
                    </a:solidFill>
                  </a:rPr>
                  <a:t>= 12(0.83)+ 6(5)  </a:t>
                </a:r>
                <a:r>
                  <a:rPr lang="en-US" sz="2400" b="1" dirty="0">
                    <a:solidFill>
                      <a:srgbClr val="FF0000"/>
                    </a:solidFill>
                  </a:rPr>
                  <a:t>=  $ 39.96 per hour </a:t>
                </a:r>
              </a:p>
              <a:p>
                <a:pPr marL="0" indent="0">
                  <a:buNone/>
                </a:pPr>
                <a:endParaRPr lang="ar-EG"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8200" y="751562"/>
                <a:ext cx="10515600" cy="5425401"/>
              </a:xfrm>
              <a:blipFill rotWithShape="1">
                <a:blip r:embed="rId2"/>
                <a:stretch>
                  <a:fillRect l="-928" t="-2135"/>
                </a:stretch>
              </a:blipFill>
            </p:spPr>
            <p:txBody>
              <a:bodyPr/>
              <a:lstStyle/>
              <a:p>
                <a:r>
                  <a:rPr lang="ar-EG">
                    <a:noFill/>
                  </a:rPr>
                  <a:t> </a:t>
                </a:r>
              </a:p>
            </p:txBody>
          </p:sp>
        </mc:Fallback>
      </mc:AlternateContent>
      <p:pic>
        <p:nvPicPr>
          <p:cNvPr id="3074" name="Picture 2" descr="D:\DEPI\Create Acounting Setups\Create Accounting Setups_page-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057" y="-1367971"/>
            <a:ext cx="15414171" cy="1005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086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92" y="359893"/>
            <a:ext cx="4014655" cy="914400"/>
          </a:xfrm>
        </p:spPr>
        <p:txBody>
          <a:bodyPr>
            <a:normAutofit/>
          </a:bodyPr>
          <a:lstStyle/>
          <a:p>
            <a:r>
              <a:rPr lang="en-US" sz="4000" b="1" dirty="0">
                <a:solidFill>
                  <a:srgbClr val="FF0000"/>
                </a:solidFill>
              </a:rPr>
              <a:t>The result</a:t>
            </a:r>
            <a:endParaRPr lang="ar-EG" sz="4000" b="1" dirty="0">
              <a:solidFill>
                <a:srgbClr val="FF0000"/>
              </a:solidFill>
            </a:endParaRPr>
          </a:p>
        </p:txBody>
      </p:sp>
      <p:sp>
        <p:nvSpPr>
          <p:cNvPr id="3" name="Content Placeholder 2"/>
          <p:cNvSpPr>
            <a:spLocks noGrp="1"/>
          </p:cNvSpPr>
          <p:nvPr>
            <p:ph idx="1"/>
          </p:nvPr>
        </p:nvSpPr>
        <p:spPr>
          <a:xfrm>
            <a:off x="453496" y="1135576"/>
            <a:ext cx="4955266" cy="4811626"/>
          </a:xfrm>
        </p:spPr>
        <p:txBody>
          <a:bodyPr/>
          <a:lstStyle/>
          <a:p>
            <a:pPr marL="0" indent="0">
              <a:buNone/>
            </a:pPr>
            <a:endParaRPr lang="en-US" b="1" dirty="0">
              <a:solidFill>
                <a:srgbClr val="002060"/>
              </a:solidFill>
            </a:endParaRPr>
          </a:p>
          <a:p>
            <a:pPr marL="0" indent="0">
              <a:lnSpc>
                <a:spcPct val="100000"/>
              </a:lnSpc>
              <a:buNone/>
            </a:pPr>
            <a:r>
              <a:rPr lang="en-US" b="1" dirty="0">
                <a:solidFill>
                  <a:srgbClr val="002060"/>
                </a:solidFill>
              </a:rPr>
              <a:t>We advice the company to rely on five server system to achieve their main goal “ reduce the average time a customer spends in the waiting line to enhance customer satisfaction.</a:t>
            </a:r>
          </a:p>
          <a:p>
            <a:pPr marL="0" indent="0">
              <a:buNone/>
            </a:pPr>
            <a:endParaRPr lang="en-US" b="1" dirty="0">
              <a:solidFill>
                <a:srgbClr val="002060"/>
              </a:solidFill>
            </a:endParaRPr>
          </a:p>
          <a:p>
            <a:pPr marL="0" indent="0">
              <a:buNone/>
            </a:pPr>
            <a:r>
              <a:rPr lang="en-US" dirty="0"/>
              <a:t> </a:t>
            </a:r>
            <a:endParaRPr lang="ar-EG" dirty="0"/>
          </a:p>
        </p:txBody>
      </p:sp>
      <p:pic>
        <p:nvPicPr>
          <p:cNvPr id="1026" name="Picture 2" descr="E:\ESLSCA GOV 12\QA\QA Project\sced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1351" y="1240950"/>
            <a:ext cx="6434555" cy="429720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DEPI\Create Acounting Setups\Create Accounting Setups_page-00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360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747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pPr marL="0" indent="0" algn="ctr">
              <a:buNone/>
            </a:pPr>
            <a:r>
              <a:rPr lang="en-US" sz="8800" dirty="0">
                <a:solidFill>
                  <a:srgbClr val="FF0000"/>
                </a:solidFill>
              </a:rPr>
              <a:t>Thanks</a:t>
            </a:r>
            <a:endParaRPr lang="ar-EG" sz="8800" dirty="0">
              <a:solidFill>
                <a:srgbClr val="FF0000"/>
              </a:solidFill>
            </a:endParaRPr>
          </a:p>
        </p:txBody>
      </p:sp>
      <p:pic>
        <p:nvPicPr>
          <p:cNvPr id="5122" name="Picture 2" descr="D:\DEPI\Create Acounting Setups\Create Accounting Setups_page-0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629"/>
            <a:ext cx="12192000" cy="1005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49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6146" name="Picture 2" descr="D:\DEPI\Create Acounting Setups\Create Accounting Setups_page-000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93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88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7176" name="Picture 8" descr="D:\DEPI\Open Periods\Open Periods_page-000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730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89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8194" name="Picture 2" descr="D:\DEPI\Open Periods\Open Periods_page-000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8868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951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9218" name="Picture 2" descr="D:\DEPI\Open Periods\Open Periods_page-000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921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17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phic 6" descr="Lightbulb">
            <a:extLst>
              <a:ext uri="{FF2B5EF4-FFF2-40B4-BE49-F238E27FC236}">
                <a16:creationId xmlns:a16="http://schemas.microsoft.com/office/drawing/2014/main" id="{E9519DEA-4659-57CE-94F6-9A348F4C85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0981" y="-1"/>
            <a:ext cx="2476794" cy="24767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Title 1">
            <a:extLst>
              <a:ext uri="{FF2B5EF4-FFF2-40B4-BE49-F238E27FC236}">
                <a16:creationId xmlns:a16="http://schemas.microsoft.com/office/drawing/2014/main" id="{418E1283-A0B2-5D49-BE85-C186DE20B02F}"/>
              </a:ext>
            </a:extLst>
          </p:cNvPr>
          <p:cNvSpPr>
            <a:spLocks noGrp="1"/>
          </p:cNvSpPr>
          <p:nvPr>
            <p:ph type="title"/>
          </p:nvPr>
        </p:nvSpPr>
        <p:spPr>
          <a:xfrm>
            <a:off x="639793" y="272459"/>
            <a:ext cx="5257800" cy="1325563"/>
          </a:xfrm>
        </p:spPr>
        <p:txBody>
          <a:bodyPr vert="horz" lIns="91440" tIns="45720" rIns="91440" bIns="45720" rtlCol="0" anchor="ctr">
            <a:normAutofit/>
          </a:bodyPr>
          <a:lstStyle/>
          <a:p>
            <a:r>
              <a:rPr lang="en-US" kern="1200" dirty="0">
                <a:solidFill>
                  <a:schemeClr val="tx1"/>
                </a:solidFill>
                <a:latin typeface="+mj-lt"/>
                <a:ea typeface="+mj-ea"/>
                <a:cs typeface="+mj-cs"/>
              </a:rPr>
              <a:t>Introduction To Oracle General Ledger</a:t>
            </a:r>
          </a:p>
        </p:txBody>
      </p:sp>
      <p:sp>
        <p:nvSpPr>
          <p:cNvPr id="3" name="Text Placeholder 2">
            <a:extLst>
              <a:ext uri="{FF2B5EF4-FFF2-40B4-BE49-F238E27FC236}">
                <a16:creationId xmlns:a16="http://schemas.microsoft.com/office/drawing/2014/main" id="{CA4225DF-BF4C-20B3-4C1E-4E12F2CADA24}"/>
              </a:ext>
            </a:extLst>
          </p:cNvPr>
          <p:cNvSpPr>
            <a:spLocks noGrp="1"/>
          </p:cNvSpPr>
          <p:nvPr>
            <p:ph type="body" idx="1"/>
          </p:nvPr>
        </p:nvSpPr>
        <p:spPr>
          <a:xfrm>
            <a:off x="838200" y="1571946"/>
            <a:ext cx="6096001" cy="4605017"/>
          </a:xfrm>
        </p:spPr>
        <p:txBody>
          <a:bodyPr vert="horz" lIns="91440" tIns="45720" rIns="91440" bIns="45720" rtlCol="0" anchor="b">
            <a:normAutofit/>
          </a:bodyPr>
          <a:lstStyle/>
          <a:p>
            <a:pPr marL="0" indent="0">
              <a:lnSpc>
                <a:spcPct val="100000"/>
              </a:lnSpc>
              <a:buNone/>
            </a:pPr>
            <a:r>
              <a:rPr lang="en-US" sz="2400" dirty="0"/>
              <a:t>Oracle General Ledger module within Oracle Financials is an integrated part of the ERP package Oracle applications. It is a financial management solution within E-business suite for entering Journals, planning and budgeting, financial reporting </a:t>
            </a:r>
            <a:r>
              <a:rPr lang="en-US" sz="2400" dirty="0" err="1"/>
              <a:t>etc</a:t>
            </a:r>
            <a:r>
              <a:rPr lang="en-US" sz="2400" dirty="0"/>
              <a:t> of large companies. Oracle claims that it's GL module can import and post 42 million journal lines per hour, which would make it a suitable GL application for very large enterprises whose volume of GL transactions are very high..</a:t>
            </a: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286" y="2476792"/>
            <a:ext cx="5297714" cy="369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277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0242" name="Picture 2" descr="D:\DEPI\Open Periods\Open Periods_page-000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889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175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1266" name="Picture 2" descr="D:\DEPI\Open Periods\Open Periods_page-000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64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746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2290" name="Picture 2" descr="D:\DEPI\Open Periods\Open Periods_page-000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720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314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4338" name="Picture 2" descr="D:\DEPI\Entering Journals\Entering Journals_page-000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8179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27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5362" name="Picture 2" descr="D:\DEPI\Entering Journals\Entering Journals_page-000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867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974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6386" name="Picture 2" descr="D:\DEPI\Entering Journals\Entering Journals_page-000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77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909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7410" name="Picture 2" descr="D:\DEPI\Entering Journals\Entering Journals_page-000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47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340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8434" name="Picture 2" descr="D:\DEPI\Entering Journals\Entering Journals_page-000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9033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901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9458" name="Picture 2" descr="D:\DEPI\Generating Standard Reports\Generating Standard Reports_page-000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9033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577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20482" name="Picture 2" descr="D:\DEPI\Generating Standard Reports\Generating Standard Reports_page-000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835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31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F8E4CDE-D124-C26C-171C-502C368F8E92}"/>
              </a:ext>
            </a:extLst>
          </p:cNvPr>
          <p:cNvSpPr>
            <a:spLocks noGrp="1"/>
          </p:cNvSpPr>
          <p:nvPr>
            <p:ph type="title"/>
          </p:nvPr>
        </p:nvSpPr>
        <p:spPr>
          <a:xfrm>
            <a:off x="5894962" y="479493"/>
            <a:ext cx="5458838" cy="1325563"/>
          </a:xfrm>
        </p:spPr>
        <p:txBody>
          <a:bodyPr vert="horz" lIns="91440" tIns="45720" rIns="91440" bIns="45720" rtlCol="0" anchor="ctr">
            <a:normAutofit/>
          </a:bodyPr>
          <a:lstStyle/>
          <a:p>
            <a:endParaRPr lang="en-US" kern="1200" dirty="0">
              <a:solidFill>
                <a:schemeClr val="tx1"/>
              </a:solidFill>
              <a:latin typeface="+mj-lt"/>
              <a:ea typeface="+mj-ea"/>
              <a:cs typeface="+mj-cs"/>
            </a:endParaRPr>
          </a:p>
        </p:txBody>
      </p:sp>
      <p:graphicFrame>
        <p:nvGraphicFramePr>
          <p:cNvPr id="5" name="Text Placeholder 2">
            <a:extLst>
              <a:ext uri="{FF2B5EF4-FFF2-40B4-BE49-F238E27FC236}">
                <a16:creationId xmlns:a16="http://schemas.microsoft.com/office/drawing/2014/main" id="{DF461FD4-46C5-DCD0-A3F0-8DE2D7F8ABE7}"/>
              </a:ext>
            </a:extLst>
          </p:cNvPr>
          <p:cNvGraphicFramePr/>
          <p:nvPr>
            <p:extLst>
              <p:ext uri="{D42A27DB-BD31-4B8C-83A1-F6EECF244321}">
                <p14:modId xmlns:p14="http://schemas.microsoft.com/office/powerpoint/2010/main" val="772854414"/>
              </p:ext>
            </p:extLst>
          </p:nvPr>
        </p:nvGraphicFramePr>
        <p:xfrm>
          <a:off x="5894962" y="1984443"/>
          <a:ext cx="5458838" cy="3368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152400"/>
            <a:ext cx="11923486" cy="656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24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21506" name="Picture 2" descr="D:\DEPI\Generating Standard Reports\Generating Standard Reports_page-000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57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209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22530" name="Picture 2" descr="D:\DEPI\Generating Standard Reports\Generating Standard Reports_page-000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716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315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23554" name="Picture 2" descr="D:\DEPI\Generating Standard Reports\Generating Standard Reports_page-000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723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014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24578" name="Picture 2" descr="D:\DEPI\Generating Standard Reports\Generating Standard Reports_page-000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7381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723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0032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961279C5-E682-2C77-2898-06D66EC6F9CA}"/>
              </a:ext>
            </a:extLst>
          </p:cNvPr>
          <p:cNvSpPr>
            <a:spLocks noGrp="1"/>
          </p:cNvSpPr>
          <p:nvPr>
            <p:ph type="title"/>
          </p:nvPr>
        </p:nvSpPr>
        <p:spPr/>
        <p:txBody>
          <a:bodyPr>
            <a:noAutofit/>
          </a:bodyPr>
          <a:lstStyle/>
          <a:p>
            <a:r>
              <a:rPr lang="en-US" sz="2400" b="1" dirty="0"/>
              <a:t>Define Accounting Setups Using Accounting Setup Manager</a:t>
            </a:r>
            <a:br>
              <a:rPr lang="en-US" sz="2400" b="1" dirty="0"/>
            </a:br>
            <a:r>
              <a:rPr lang="en-US" sz="2400" dirty="0"/>
              <a:t>The Accounting Setup Manager streamlines the implementation of your Oracle Financial Applications by centralizing the setup steps for the following common setup components that are shared across Oracle Financial Applications:</a:t>
            </a:r>
          </a:p>
        </p:txBody>
      </p:sp>
      <p:sp>
        <p:nvSpPr>
          <p:cNvPr id="6" name="Content Placeholder 5">
            <a:extLst>
              <a:ext uri="{FF2B5EF4-FFF2-40B4-BE49-F238E27FC236}">
                <a16:creationId xmlns:a16="http://schemas.microsoft.com/office/drawing/2014/main" id="{AB005CF0-7C62-42E0-F253-8397B32D50F9}"/>
              </a:ext>
            </a:extLst>
          </p:cNvPr>
          <p:cNvSpPr>
            <a:spLocks noGrp="1"/>
          </p:cNvSpPr>
          <p:nvPr>
            <p:ph idx="1"/>
          </p:nvPr>
        </p:nvSpPr>
        <p:spPr/>
        <p:txBody>
          <a:bodyPr/>
          <a:lstStyle/>
          <a:p>
            <a:pPr>
              <a:buFont typeface="Arial" panose="020B0604020202020204" pitchFamily="34" charset="0"/>
              <a:buChar char="•"/>
            </a:pPr>
            <a:r>
              <a:rPr lang="en-US" dirty="0"/>
              <a:t>Legal entities.</a:t>
            </a:r>
          </a:p>
          <a:p>
            <a:pPr>
              <a:buFont typeface="Arial" panose="020B0604020202020204" pitchFamily="34" charset="0"/>
              <a:buChar char="•"/>
            </a:pPr>
            <a:r>
              <a:rPr lang="en-US" dirty="0"/>
              <a:t>Ledgers (primary and secondary ledgers).</a:t>
            </a:r>
          </a:p>
          <a:p>
            <a:pPr>
              <a:buFont typeface="Arial" panose="020B0604020202020204" pitchFamily="34" charset="0"/>
              <a:buChar char="•"/>
            </a:pPr>
            <a:r>
              <a:rPr lang="en-US" dirty="0"/>
              <a:t>Reporting currencies.</a:t>
            </a:r>
          </a:p>
          <a:p>
            <a:pPr>
              <a:buFont typeface="Arial" panose="020B0604020202020204" pitchFamily="34" charset="0"/>
              <a:buChar char="•"/>
            </a:pPr>
            <a:r>
              <a:rPr lang="en-US" dirty="0"/>
              <a:t>Oracle Subledger Accounting (SLA).</a:t>
            </a:r>
          </a:p>
          <a:p>
            <a:pPr>
              <a:buFont typeface="Arial" panose="020B0604020202020204" pitchFamily="34" charset="0"/>
              <a:buChar char="•"/>
            </a:pPr>
            <a:r>
              <a:rPr lang="en-US" dirty="0"/>
              <a:t>Intercompany accounts.</a:t>
            </a:r>
          </a:p>
          <a:p>
            <a:pPr>
              <a:buFont typeface="Arial" panose="020B0604020202020204" pitchFamily="34" charset="0"/>
              <a:buChar char="•"/>
            </a:pPr>
            <a:r>
              <a:rPr lang="en-US" dirty="0"/>
              <a:t>Intracompany balancing rules.</a:t>
            </a:r>
          </a:p>
          <a:p>
            <a:pPr>
              <a:buFont typeface="Arial" panose="020B0604020202020204" pitchFamily="34" charset="0"/>
              <a:buChar char="•"/>
            </a:pPr>
            <a:r>
              <a:rPr lang="en-US" dirty="0"/>
              <a:t>Sequencing options.</a:t>
            </a:r>
          </a:p>
        </p:txBody>
      </p:sp>
    </p:spTree>
    <p:extLst>
      <p:ext uri="{BB962C8B-B14F-4D97-AF65-F5344CB8AC3E}">
        <p14:creationId xmlns:p14="http://schemas.microsoft.com/office/powerpoint/2010/main" val="4221269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a:extLst>
            <a:ext uri="{FF2B5EF4-FFF2-40B4-BE49-F238E27FC236}">
              <a16:creationId xmlns:a16="http://schemas.microsoft.com/office/drawing/2014/main" id="{3C2E9E1B-5DB1-DCD3-472F-81CAEFF9ACA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7CAEF5-571F-3DD9-47F1-629683E2E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E8D2EC3E-61BB-404E-9EBA-C19D1D55D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3BA17A5-E1C8-5C81-714C-BF2EBA723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26AB20B-863B-24CD-EAED-01BCE3D6EE3E}"/>
              </a:ext>
            </a:extLst>
          </p:cNvPr>
          <p:cNvSpPr>
            <a:spLocks noGrp="1"/>
          </p:cNvSpPr>
          <p:nvPr>
            <p:ph type="title"/>
          </p:nvPr>
        </p:nvSpPr>
        <p:spPr/>
        <p:txBody>
          <a:bodyPr>
            <a:noAutofit/>
          </a:bodyPr>
          <a:lstStyle/>
          <a:p>
            <a:r>
              <a:rPr lang="en-US" sz="2800" b="1" dirty="0"/>
              <a:t>The accounting setup process consists of the following steps:</a:t>
            </a:r>
            <a:endParaRPr lang="en-US" sz="6000" b="1" dirty="0"/>
          </a:p>
        </p:txBody>
      </p:sp>
      <p:sp>
        <p:nvSpPr>
          <p:cNvPr id="8" name="TextBox 7">
            <a:extLst>
              <a:ext uri="{FF2B5EF4-FFF2-40B4-BE49-F238E27FC236}">
                <a16:creationId xmlns:a16="http://schemas.microsoft.com/office/drawing/2014/main" id="{A1E6B82F-3AF2-74D8-38F5-64FA40F74263}"/>
              </a:ext>
            </a:extLst>
          </p:cNvPr>
          <p:cNvSpPr txBox="1"/>
          <p:nvPr/>
        </p:nvSpPr>
        <p:spPr>
          <a:xfrm>
            <a:off x="838201" y="2042216"/>
            <a:ext cx="10793360" cy="2585323"/>
          </a:xfrm>
          <a:prstGeom prst="rect">
            <a:avLst/>
          </a:prstGeom>
          <a:noFill/>
        </p:spPr>
        <p:txBody>
          <a:bodyPr wrap="square">
            <a:spAutoFit/>
          </a:bodyPr>
          <a:lstStyle/>
          <a:p>
            <a:pPr marL="285750" indent="-285750">
              <a:buFont typeface="Wingdings" panose="05000000000000000000" pitchFamily="2" charset="2"/>
              <a:buChar char="§"/>
            </a:pPr>
            <a:r>
              <a:rPr lang="en-US" dirty="0"/>
              <a:t>Create an Accounting Setup Structure: The accounting setup structure creates the framework of the accounting setup and identifies the legal entities, if any, type of accounting setup, and ledgers.</a:t>
            </a:r>
          </a:p>
          <a:p>
            <a:pPr marL="285750" indent="-285750">
              <a:buFont typeface="Wingdings" panose="05000000000000000000" pitchFamily="2" charset="2"/>
              <a:buChar char="§"/>
            </a:pPr>
            <a:r>
              <a:rPr lang="en-US" dirty="0"/>
              <a:t>Complete Accounting Options: Depending on the type of accounting setup you define, you must complete different accounting options to specify how you want to perform accounting and process transactions. Accounting options include ledger options, reporting currency options, subledger accounting options, intercompany accounts, intracompany balancing rules, and sequencing options.</a:t>
            </a:r>
          </a:p>
          <a:p>
            <a:pPr marL="285750" indent="-285750">
              <a:buFont typeface="Wingdings" panose="05000000000000000000" pitchFamily="2" charset="2"/>
              <a:buChar char="§"/>
            </a:pPr>
            <a:r>
              <a:rPr lang="en-US" dirty="0"/>
              <a:t>Complete the Accounting Setup: Completing the accounting setup marks the accounting setup complete and launches the General Ledger Accounting Setup program. This program performs the necessary validations to make the setup components of an accounting setup ready for transaction processing and journal entry.</a:t>
            </a:r>
          </a:p>
        </p:txBody>
      </p:sp>
    </p:spTree>
    <p:extLst>
      <p:ext uri="{BB962C8B-B14F-4D97-AF65-F5344CB8AC3E}">
        <p14:creationId xmlns:p14="http://schemas.microsoft.com/office/powerpoint/2010/main" val="71658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a:extLst>
            <a:ext uri="{FF2B5EF4-FFF2-40B4-BE49-F238E27FC236}">
              <a16:creationId xmlns:a16="http://schemas.microsoft.com/office/drawing/2014/main" id="{F7FA13D6-E2DE-0C7C-160C-C1129745603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687D80-0792-D8AA-31AA-6939AFD5C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6736269C-3DC2-DDE3-1D9D-7BB52189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888E244-C3A7-D0BC-1DBA-8B6DB7EEF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3006DAE-0E31-6667-CCDE-037F1831848C}"/>
              </a:ext>
            </a:extLst>
          </p:cNvPr>
          <p:cNvSpPr>
            <a:spLocks noGrp="1"/>
          </p:cNvSpPr>
          <p:nvPr>
            <p:ph type="title"/>
          </p:nvPr>
        </p:nvSpPr>
        <p:spPr/>
        <p:txBody>
          <a:bodyPr>
            <a:noAutofit/>
          </a:bodyPr>
          <a:lstStyle/>
          <a:p>
            <a:r>
              <a:rPr lang="en-US" b="1" dirty="0"/>
              <a:t>Define Legal Entities: -</a:t>
            </a:r>
          </a:p>
        </p:txBody>
      </p:sp>
      <p:sp>
        <p:nvSpPr>
          <p:cNvPr id="8" name="TextBox 7">
            <a:extLst>
              <a:ext uri="{FF2B5EF4-FFF2-40B4-BE49-F238E27FC236}">
                <a16:creationId xmlns:a16="http://schemas.microsoft.com/office/drawing/2014/main" id="{3993C523-7BC0-140E-FD1F-7DDADE13894A}"/>
              </a:ext>
            </a:extLst>
          </p:cNvPr>
          <p:cNvSpPr txBox="1"/>
          <p:nvPr/>
        </p:nvSpPr>
        <p:spPr>
          <a:xfrm>
            <a:off x="838201" y="2042216"/>
            <a:ext cx="10793360" cy="3970318"/>
          </a:xfrm>
          <a:prstGeom prst="rect">
            <a:avLst/>
          </a:prstGeom>
          <a:noFill/>
        </p:spPr>
        <p:txBody>
          <a:bodyPr wrap="square">
            <a:spAutoFit/>
          </a:bodyPr>
          <a:lstStyle/>
          <a:p>
            <a:pPr marL="285750" indent="-285750">
              <a:buFont typeface="Wingdings" panose="05000000000000000000" pitchFamily="2" charset="2"/>
              <a:buChar char="§"/>
            </a:pPr>
            <a:r>
              <a:rPr lang="en-US" dirty="0"/>
              <a:t>If you plan to record accounting transactions for one or more legal entities, you can use Oracle Legal Entity Configurator or the Legal Entities tab in Accounting Setup Manager to define your legal entities.</a:t>
            </a:r>
            <a:br>
              <a:rPr lang="en-US" dirty="0"/>
            </a:br>
            <a:r>
              <a:rPr lang="en-US" b="1" dirty="0"/>
              <a:t>Note:</a:t>
            </a:r>
            <a:r>
              <a:rPr lang="en-US" dirty="0"/>
              <a:t> The Legal Entity pages of Accounting Setup Manager are the same as the Legal Entity pages in Legal Entity Configurator. The only difference is that you can assign balancing segment values to legal entities using Accounting Setup Manager. It is strongly recommended that you assign specific and unique balancing segment values to your legal entities to help you identify legal entities during transaction processing and reporting and take full advantage of all of the legal entity-related features.</a:t>
            </a:r>
            <a:br>
              <a:rPr lang="en-US" dirty="0"/>
            </a:br>
            <a:r>
              <a:rPr lang="en-US" b="1" dirty="0"/>
              <a:t>Note:</a:t>
            </a:r>
            <a:r>
              <a:rPr lang="en-US" dirty="0"/>
              <a:t> If you plan to use jurisdictions that do not come seeded, you can define your own jurisdictions using Legal Entity Configurator before you define legal entities. A jurisdiction is the intersection of the physical territory and type of legislation within which judicial authority may be exercised. The jurisdiction is used to assign a territory to a legal entity.</a:t>
            </a:r>
            <a:br>
              <a:rPr lang="en-US" dirty="0"/>
            </a:br>
            <a:r>
              <a:rPr lang="en-US" b="1" dirty="0"/>
              <a:t>Note:</a:t>
            </a:r>
            <a:r>
              <a:rPr lang="en-US" dirty="0"/>
              <a:t> In General Ledger, a legal entity set up in the Accounting Setup Manager cannot be associated to an Human Resources (HR) organization. General Ledger views each as separate entities. The HR model does not use this model. To satisfy the HR requirement you can select GRE/LE as the HR organization type.</a:t>
            </a:r>
          </a:p>
        </p:txBody>
      </p:sp>
    </p:spTree>
    <p:extLst>
      <p:ext uri="{BB962C8B-B14F-4D97-AF65-F5344CB8AC3E}">
        <p14:creationId xmlns:p14="http://schemas.microsoft.com/office/powerpoint/2010/main" val="155568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a:extLst>
            <a:ext uri="{FF2B5EF4-FFF2-40B4-BE49-F238E27FC236}">
              <a16:creationId xmlns:a16="http://schemas.microsoft.com/office/drawing/2014/main" id="{273506C5-1F7D-17E5-A600-257EAA299AF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44C3A2-8F4A-A4A1-31E1-B0A559633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3D8DC4B1-D670-F3E3-717F-B37DC786F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63B9D92C-916F-09EF-8A73-FAA2DFC96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39B82F2-94DC-7185-DB2A-DB08B7320A1D}"/>
              </a:ext>
            </a:extLst>
          </p:cNvPr>
          <p:cNvSpPr>
            <a:spLocks noGrp="1"/>
          </p:cNvSpPr>
          <p:nvPr>
            <p:ph type="title"/>
          </p:nvPr>
        </p:nvSpPr>
        <p:spPr/>
        <p:txBody>
          <a:bodyPr>
            <a:noAutofit/>
          </a:bodyPr>
          <a:lstStyle/>
          <a:p>
            <a:r>
              <a:rPr lang="en-US" b="1" dirty="0"/>
              <a:t>Define Subledger Accounting Methods</a:t>
            </a:r>
          </a:p>
        </p:txBody>
      </p:sp>
      <p:sp>
        <p:nvSpPr>
          <p:cNvPr id="8" name="TextBox 7">
            <a:extLst>
              <a:ext uri="{FF2B5EF4-FFF2-40B4-BE49-F238E27FC236}">
                <a16:creationId xmlns:a16="http://schemas.microsoft.com/office/drawing/2014/main" id="{CE32A84A-DD8D-1F7B-35CC-7A3EDF670EAE}"/>
              </a:ext>
            </a:extLst>
          </p:cNvPr>
          <p:cNvSpPr txBox="1"/>
          <p:nvPr/>
        </p:nvSpPr>
        <p:spPr>
          <a:xfrm>
            <a:off x="838201" y="2042216"/>
            <a:ext cx="10793360" cy="2585323"/>
          </a:xfrm>
          <a:prstGeom prst="rect">
            <a:avLst/>
          </a:prstGeom>
          <a:noFill/>
        </p:spPr>
        <p:txBody>
          <a:bodyPr wrap="square">
            <a:spAutoFit/>
          </a:bodyPr>
          <a:lstStyle/>
          <a:p>
            <a:r>
              <a:rPr lang="en-US" dirty="0"/>
              <a:t>If you plan to use Oracle Subledger Accounting (SLA) to integrate data from Oracle Financial Subledgers and non-Oracle systems with Oracle General Ledger, you can define subledger accounting methods using Oracle Subledger Accounting (SLA).</a:t>
            </a:r>
          </a:p>
          <a:p>
            <a:r>
              <a:rPr lang="en-US" dirty="0"/>
              <a:t>Oracle Subledger Accounting seeds two subledger accounting methods: Standard Accrual and Standard Cash. If you want to define your own subledger accounting methods, you must define them using Oracle Subledger Accounting.</a:t>
            </a:r>
          </a:p>
          <a:p>
            <a:r>
              <a:rPr lang="en-US" dirty="0"/>
              <a:t>When you define ledgers in Accounting Setup Manager, you can optionally assign a subledger accounting method to your ledger to use this feature.</a:t>
            </a:r>
          </a:p>
          <a:p>
            <a:r>
              <a:rPr lang="en-US" dirty="0"/>
              <a:t>You must perform this step for each subledger accounting method.</a:t>
            </a:r>
          </a:p>
        </p:txBody>
      </p:sp>
    </p:spTree>
    <p:extLst>
      <p:ext uri="{BB962C8B-B14F-4D97-AF65-F5344CB8AC3E}">
        <p14:creationId xmlns:p14="http://schemas.microsoft.com/office/powerpoint/2010/main" val="4076145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a:extLst>
            <a:ext uri="{FF2B5EF4-FFF2-40B4-BE49-F238E27FC236}">
              <a16:creationId xmlns:a16="http://schemas.microsoft.com/office/drawing/2014/main" id="{ED47414B-C178-20DA-1723-9C42C972294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F278BE-657A-00BB-8514-B121AB7D4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23EE4854-03B2-FA65-F227-063D1A692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6CDCC4B-5542-D5A1-1518-44BA2D726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3CE1E25-C7BF-EEE9-D34B-B1C70D1A513F}"/>
              </a:ext>
            </a:extLst>
          </p:cNvPr>
          <p:cNvSpPr>
            <a:spLocks noGrp="1"/>
          </p:cNvSpPr>
          <p:nvPr>
            <p:ph type="title"/>
          </p:nvPr>
        </p:nvSpPr>
        <p:spPr/>
        <p:txBody>
          <a:bodyPr>
            <a:noAutofit/>
          </a:bodyPr>
          <a:lstStyle/>
          <a:p>
            <a:r>
              <a:rPr lang="en-US" b="1" dirty="0"/>
              <a:t>Setting Up General Ledger: -</a:t>
            </a:r>
          </a:p>
        </p:txBody>
      </p:sp>
      <p:sp>
        <p:nvSpPr>
          <p:cNvPr id="8" name="TextBox 7">
            <a:extLst>
              <a:ext uri="{FF2B5EF4-FFF2-40B4-BE49-F238E27FC236}">
                <a16:creationId xmlns:a16="http://schemas.microsoft.com/office/drawing/2014/main" id="{58E7D22F-A24F-027A-1689-785094FCAEBC}"/>
              </a:ext>
            </a:extLst>
          </p:cNvPr>
          <p:cNvSpPr txBox="1"/>
          <p:nvPr/>
        </p:nvSpPr>
        <p:spPr>
          <a:xfrm>
            <a:off x="838201" y="2042216"/>
            <a:ext cx="10793360" cy="1754326"/>
          </a:xfrm>
          <a:prstGeom prst="rect">
            <a:avLst/>
          </a:prstGeom>
          <a:noFill/>
        </p:spPr>
        <p:txBody>
          <a:bodyPr wrap="square">
            <a:spAutoFit/>
          </a:bodyPr>
          <a:lstStyle/>
          <a:p>
            <a:pPr>
              <a:buFont typeface="Arial" panose="020B0604020202020204" pitchFamily="34" charset="0"/>
              <a:buChar char="•"/>
            </a:pPr>
            <a:r>
              <a:rPr lang="en-US" dirty="0"/>
              <a:t>Oracle General Ledger</a:t>
            </a:r>
          </a:p>
          <a:p>
            <a:pPr>
              <a:buFont typeface="Arial" panose="020B0604020202020204" pitchFamily="34" charset="0"/>
              <a:buChar char="•"/>
            </a:pPr>
            <a:r>
              <a:rPr lang="en-US" dirty="0"/>
              <a:t>Oracle Payables</a:t>
            </a:r>
          </a:p>
          <a:p>
            <a:pPr>
              <a:buFont typeface="Arial" panose="020B0604020202020204" pitchFamily="34" charset="0"/>
              <a:buChar char="•"/>
            </a:pPr>
            <a:r>
              <a:rPr lang="en-US" dirty="0"/>
              <a:t>Oracle Receivables</a:t>
            </a:r>
          </a:p>
          <a:p>
            <a:pPr>
              <a:buFont typeface="Arial" panose="020B0604020202020204" pitchFamily="34" charset="0"/>
              <a:buChar char="•"/>
            </a:pPr>
            <a:r>
              <a:rPr lang="en-US" dirty="0"/>
              <a:t>Oracle Cash Management</a:t>
            </a:r>
          </a:p>
          <a:p>
            <a:pPr>
              <a:buFont typeface="Arial" panose="020B0604020202020204" pitchFamily="34" charset="0"/>
              <a:buChar char="•"/>
            </a:pPr>
            <a:r>
              <a:rPr lang="en-US" dirty="0"/>
              <a:t>Oracle Assets</a:t>
            </a:r>
          </a:p>
          <a:p>
            <a:pPr>
              <a:buFont typeface="Arial" panose="020B0604020202020204" pitchFamily="34" charset="0"/>
              <a:buChar char="•"/>
            </a:pPr>
            <a:r>
              <a:rPr lang="en-US" dirty="0"/>
              <a:t>Oracle Purchasing</a:t>
            </a:r>
          </a:p>
        </p:txBody>
      </p:sp>
    </p:spTree>
    <p:extLst>
      <p:ext uri="{BB962C8B-B14F-4D97-AF65-F5344CB8AC3E}">
        <p14:creationId xmlns:p14="http://schemas.microsoft.com/office/powerpoint/2010/main" val="4084317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TotalTime>
  <Words>1386</Words>
  <Application>Microsoft Office PowerPoint</Application>
  <PresentationFormat>Widescreen</PresentationFormat>
  <Paragraphs>167</Paragraphs>
  <Slides>44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Cambria Math</vt:lpstr>
      <vt:lpstr>Trebuchet MS</vt:lpstr>
      <vt:lpstr>Wingdings</vt:lpstr>
      <vt:lpstr>Office Theme</vt:lpstr>
      <vt:lpstr>Oracle Digital Accounting Specialist  ERP System  General Ledger</vt:lpstr>
      <vt:lpstr>Group Members </vt:lpstr>
      <vt:lpstr>Introduction To Oracle General Ledger</vt:lpstr>
      <vt:lpstr>PowerPoint Presentation</vt:lpstr>
      <vt:lpstr>Define Accounting Setups Using Accounting Setup Manager The Accounting Setup Manager streamlines the implementation of your Oracle Financial Applications by centralizing the setup steps for the following common setup components that are shared across Oracle Financial Applications:</vt:lpstr>
      <vt:lpstr>The accounting setup process consists of the following steps:</vt:lpstr>
      <vt:lpstr>Define Legal Entities: -</vt:lpstr>
      <vt:lpstr>Define Subledger Accounting Methods</vt:lpstr>
      <vt:lpstr>Setting Up General Ledger: -</vt:lpstr>
      <vt:lpstr>General Ledger Setup Flowchart</vt:lpstr>
      <vt:lpstr>Accounting Setup Manager</vt:lpstr>
      <vt:lpstr>Accounting Setup Manager</vt:lpstr>
      <vt:lpstr>Accounting Setup Manager</vt:lpstr>
      <vt:lpstr>Accounting Setup Manager</vt:lpstr>
      <vt:lpstr>Waiting Line System</vt:lpstr>
      <vt:lpstr>Operating Characteristics ( performance measures )  One single server  k = 1</vt:lpstr>
      <vt:lpstr>One single server   k = 1</vt:lpstr>
      <vt:lpstr>Multiple Server   K = 2</vt:lpstr>
      <vt:lpstr>Multiple Server   K = 2</vt:lpstr>
      <vt:lpstr>PowerPoint Presentation</vt:lpstr>
      <vt:lpstr>PowerPoint Presentation</vt:lpstr>
      <vt:lpstr>Economic Analysis of Waiting Lines</vt:lpstr>
      <vt:lpstr>Economic Analysis of Waiting Lines</vt:lpstr>
      <vt:lpstr>The 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 Cairo Electricity and Energy Distribution Company</dc:title>
  <dc:creator>Mohamed Osman</dc:creator>
  <cp:lastModifiedBy>islam heriez</cp:lastModifiedBy>
  <cp:revision>48</cp:revision>
  <dcterms:created xsi:type="dcterms:W3CDTF">2024-09-11T06:01:28Z</dcterms:created>
  <dcterms:modified xsi:type="dcterms:W3CDTF">2024-11-01T12:46:09Z</dcterms:modified>
</cp:coreProperties>
</file>